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6" r:id="rId3"/>
    <p:sldId id="265" r:id="rId4"/>
    <p:sldId id="263" r:id="rId5"/>
    <p:sldId id="270" r:id="rId6"/>
    <p:sldId id="264" r:id="rId7"/>
    <p:sldId id="267" r:id="rId8"/>
    <p:sldId id="269" r:id="rId9"/>
    <p:sldId id="268" r:id="rId10"/>
  </p:sldIdLst>
  <p:sldSz cx="12192000" cy="6858000"/>
  <p:notesSz cx="6858000" cy="9144000"/>
  <p:defaultTextStyle>
    <a:defPPr>
      <a:defRPr lang="ko-KR">
        <a:uFillTx/>
      </a:defRPr>
    </a:defPPr>
    <a:lvl1pPr marL="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03FC"/>
    <a:srgbClr val="E14D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99" autoAdjust="0"/>
    <p:restoredTop sz="71341" autoAdjust="0"/>
  </p:normalViewPr>
  <p:slideViewPr>
    <p:cSldViewPr snapToGrid="0">
      <p:cViewPr>
        <p:scale>
          <a:sx n="85" d="100"/>
          <a:sy n="85" d="100"/>
        </p:scale>
        <p:origin x="504" y="2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JP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uFillTx/>
              </a:defRPr>
            </a:lvl1pPr>
          </a:lstStyle>
          <a:p>
            <a:endParaRPr kumimoji="1" lang="ko-KR" altLang="en-US">
              <a:uFillTx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uFillTx/>
              </a:defRPr>
            </a:lvl1pPr>
          </a:lstStyle>
          <a:p>
            <a:fld id="{0E7E22F3-1C8B-FD4E-8535-0570FBF81AA5}" type="datetimeFigureOut">
              <a:rPr kumimoji="1" lang="ko-KR" altLang="en-US" smtClean="0">
                <a:uFillTx/>
              </a:rPr>
              <a:t>2019. 12. 17.</a:t>
            </a:fld>
            <a:endParaRPr kumimoji="1" lang="ko-KR" altLang="en-US">
              <a:uFillTx/>
            </a:endParaRPr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srgbClr val="000000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>
              <a:uFillTx/>
            </a:endParaRPr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>
                <a:uFillTx/>
              </a:rPr>
              <a:t>마스터 텍스트 스타일을 편집하려면 클릭</a:t>
            </a:r>
          </a:p>
          <a:p>
            <a:pPr lvl="1"/>
            <a:r>
              <a:rPr kumimoji="1" lang="ko-KR" altLang="en-US">
                <a:uFillTx/>
              </a:rPr>
              <a:t>두 번째 수준</a:t>
            </a:r>
          </a:p>
          <a:p>
            <a:pPr lvl="2"/>
            <a:r>
              <a:rPr kumimoji="1" lang="ko-KR" altLang="en-US">
                <a:uFillTx/>
              </a:rPr>
              <a:t>세 번째 수준</a:t>
            </a:r>
          </a:p>
          <a:p>
            <a:pPr lvl="3"/>
            <a:r>
              <a:rPr kumimoji="1" lang="ko-KR" altLang="en-US">
                <a:uFillTx/>
              </a:rPr>
              <a:t>네 번째 수준</a:t>
            </a:r>
          </a:p>
          <a:p>
            <a:pPr lvl="4"/>
            <a:r>
              <a:rPr kumimoji="1" lang="ko-KR" altLang="en-US">
                <a:uFillTx/>
              </a:rPr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uFillTx/>
              </a:defRPr>
            </a:lvl1pPr>
          </a:lstStyle>
          <a:p>
            <a:endParaRPr kumimoji="1" lang="ko-KR" altLang="en-US">
              <a:uFillTx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uFillTx/>
              </a:defRPr>
            </a:lvl1pPr>
          </a:lstStyle>
          <a:p>
            <a:fld id="{7E82FF4D-23B6-984D-BF84-2AB7D67670EE}" type="slidenum">
              <a:rPr kumimoji="1" lang="ko-KR" altLang="en-US" smtClean="0">
                <a:uFillTx/>
              </a:rPr>
              <a:t>‹#›</a:t>
            </a:fld>
            <a:endParaRPr kumimoji="1" lang="ko-KR" altLang="en-US">
              <a:uFillTx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uFillTx/>
              </a:rPr>
              <a:t>저희 </a:t>
            </a:r>
            <a:r>
              <a:rPr lang="en-US" altLang="ko-KR" dirty="0">
                <a:uFillTx/>
              </a:rPr>
              <a:t>4</a:t>
            </a:r>
            <a:r>
              <a:rPr lang="ko-KR" altLang="en-US" dirty="0">
                <a:uFillTx/>
              </a:rPr>
              <a:t>조에서는 경마 경기를 </a:t>
            </a:r>
            <a:r>
              <a:rPr lang="ko-KR" altLang="en-US" dirty="0" err="1">
                <a:uFillTx/>
              </a:rPr>
              <a:t>딥러닝을</a:t>
            </a:r>
            <a:r>
              <a:rPr lang="ko-KR" altLang="en-US" dirty="0">
                <a:uFillTx/>
              </a:rPr>
              <a:t> 이용해 예측하고</a:t>
            </a:r>
            <a:r>
              <a:rPr lang="en-US" altLang="ko-KR" dirty="0">
                <a:uFillTx/>
              </a:rPr>
              <a:t>,</a:t>
            </a:r>
            <a:r>
              <a:rPr lang="ko-KR" altLang="en-US" dirty="0">
                <a:uFillTx/>
              </a:rPr>
              <a:t> 이를 이용해 베팅 수익을 유의미하게 낼 수 있는지 확인해보았습니다</a:t>
            </a:r>
            <a:r>
              <a:rPr lang="en-US" altLang="ko-KR" dirty="0">
                <a:uFillTx/>
              </a:rPr>
              <a:t>.</a:t>
            </a:r>
          </a:p>
          <a:p>
            <a:endParaRPr lang="ko-KR" altLang="en-US" dirty="0">
              <a:uFillTx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C76F7-949C-4639-B2C3-5E6FE8A19520}" type="slidenum">
              <a:rPr lang="ko-KR" altLang="en-US" smtClean="0">
                <a:uFillTx/>
              </a:rPr>
              <a:t>1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스포츠 경기 베팅에서 경마 종목은 상대적으로 베팅 참여자에게 주어지는 정보가 많습니다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경마를 제외한 다른 스포츠에서는 과거 경기에서의 승률과 상대 전적에 대한 정보 이외에는 수치화 할 수 있는 정보가 주어지지 않습니다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딥러닝을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이용해 농구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축구 등의 스포츠 경기 베팅 결과를 예측하려는 기존의 시도에서는 경기 결과에 영향을 주는 유효한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feature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가 적었기 때문에 예측에 대한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accuracy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가 높지 않았습니다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. 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1200" dirty="0"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이러한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Accuracy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가 낮은 문제를 극복하기 위해 기존 방법에서는 매번 잃은 돈에 두배를 투자하는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마틴게일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베팅법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등의 베팅 방법에 초점을 맞췄습니다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.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하지만 저희 프로젝트에서는 모델 학습에 초점을 맞췄습니다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1200" dirty="0"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다른 경기 종목에 비해 데이터를 확보하기 좋은 경마의 특성을 활용해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Training Dataset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을 확보했고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,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경마의 특성을 활용한 새로운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Cost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Function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의 제안을 통해 높은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Accuracy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확보했습니다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82FF4D-23B6-984D-BF84-2AB7D67670EE}" type="slidenum">
              <a:rPr kumimoji="1" lang="ko-KR" altLang="en-US" smtClean="0">
                <a:uFillTx/>
              </a:rPr>
              <a:t>2</a:t>
            </a:fld>
            <a:endParaRPr kumimoji="1" lang="ko-KR" alt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090241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하지만 경마는 다른 스포츠와 달리 경기 결과에 영향을 미치는 정량적인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feature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들이 한국 마사회를 통해 공개되어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따라서 유효한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feature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가진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dataset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을 쉽게 구할 수 있는 과제의 특징은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Deep Neural Network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더 잘 학습시킬 수 있기 때문에 본 프로젝트에서는 경마 게임 결과를 예측하는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Deep Neural Network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학습시켰습니다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. </a:t>
            </a:r>
          </a:p>
          <a:p>
            <a:endParaRPr lang="en-US" altLang="ko-KR" sz="1200" kern="1200" dirty="0"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</a:endParaRPr>
          </a:p>
          <a:p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한국마사회 공식 사이트에서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Raw Data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를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Crawling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서울지역에서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1993 – 2019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시즌동안 열린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약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28000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회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경기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결과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와 참가한 말의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Data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를 이용하여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Training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. Training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과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Test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에 사용된 경기의 수는 표와 같습니다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kern="1200" dirty="0"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</a:endParaRPr>
          </a:p>
          <a:p>
            <a:endParaRPr lang="en-US" altLang="ko-KR" sz="1200" kern="1200" dirty="0"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그리고 출생지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성별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나이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체중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배당률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(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단승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연승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),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승률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(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단승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연승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복승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)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총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9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feature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를 사용하여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Model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을 학습시켰습니다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</a:endParaRP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82FF4D-23B6-984D-BF84-2AB7D67670EE}" type="slidenum">
              <a:rPr kumimoji="1" lang="ko-KR" altLang="en-US" smtClean="0">
                <a:uFillTx/>
              </a:rPr>
              <a:t>3</a:t>
            </a:fld>
            <a:endParaRPr kumimoji="1" lang="ko-KR" alt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279280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경마 경기는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Lane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수에 따라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7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개부터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14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개의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Lane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이 있는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경기로 나뉩니다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이렇게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Lane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별로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경기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를 별도로 취급해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Network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학습시키면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Training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에 필요한 충분한 수의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Dataset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을 확보할 수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없습니다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.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따라서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Network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를 크게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2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개의 부분으로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분리해서 </a:t>
            </a:r>
            <a:endParaRPr lang="en-US" altLang="ko-KR" sz="1200" kern="1200" dirty="0"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</a:endParaRPr>
          </a:p>
          <a:p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모든 종류의 경기 데이터를 하나의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Network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학습시키는데 사용했습니다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.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</a:t>
            </a:r>
            <a:endParaRPr lang="en-US" altLang="ko-KR" sz="1200" kern="1200" dirty="0"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</a:endParaRPr>
          </a:p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82FF4D-23B6-984D-BF84-2AB7D67670EE}" type="slidenum">
              <a:rPr kumimoji="1" lang="ko-KR" altLang="en-US" smtClean="0">
                <a:uFillTx/>
              </a:rPr>
              <a:t>4</a:t>
            </a:fld>
            <a:endParaRPr kumimoji="1" lang="ko-KR" alt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8417571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서로 다른 </a:t>
            </a:r>
            <a:r>
              <a:rPr kumimoji="1" lang="en-US" altLang="ko-KR" dirty="0"/>
              <a:t>Lane</a:t>
            </a:r>
            <a:r>
              <a:rPr kumimoji="1" lang="ko-KR" altLang="en-US" dirty="0"/>
              <a:t>의 경기를 하나로 취급해 다음 </a:t>
            </a:r>
            <a:r>
              <a:rPr kumimoji="1" lang="en-US" altLang="ko-KR" dirty="0"/>
              <a:t>Network</a:t>
            </a:r>
            <a:r>
              <a:rPr kumimoji="1" lang="ko-KR" altLang="en-US" dirty="0"/>
              <a:t>에 전달하기 위해 </a:t>
            </a:r>
            <a:r>
              <a:rPr kumimoji="1" lang="en-US" altLang="ko-KR" dirty="0"/>
              <a:t>Winning Set Extraction</a:t>
            </a:r>
            <a:r>
              <a:rPr kumimoji="1" lang="ko-KR" altLang="en-US" dirty="0"/>
              <a:t>이라는 모델을 만들었습니다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Winning Set</a:t>
            </a:r>
            <a:r>
              <a:rPr kumimoji="1" lang="ko-KR" altLang="en-US" dirty="0"/>
              <a:t>이란 저희가 정의한 것인데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7</a:t>
            </a:r>
            <a:r>
              <a:rPr kumimoji="1" lang="ko-KR" altLang="en-US" dirty="0"/>
              <a:t>등 이내로 들어올만한 말들의 집합입니다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Lane</a:t>
            </a:r>
            <a:r>
              <a:rPr kumimoji="1" lang="ko-KR" altLang="en-US" dirty="0"/>
              <a:t>에 따라 경기를 구분하고 각각 다른</a:t>
            </a:r>
            <a:r>
              <a:rPr kumimoji="1" lang="en-US" altLang="ko-KR" dirty="0"/>
              <a:t> Network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통해 학습시켰습니다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경기에 참여하는 말의 가장 적은 수가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7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마리이기 때문에 모든 경기에 대해서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7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마리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를 추출하면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이후의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Network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에서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input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크기를 통일할 수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하나의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Network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학습하는 데 더 많은 데이터를 이용할 수 있으므로 학습이 더 잘 일어나게 하는 효과를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가져왔습니다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</a:endParaRPr>
          </a:p>
          <a:p>
            <a:endParaRPr kumimoji="1" lang="en-US" altLang="ko-KR" dirty="0"/>
          </a:p>
          <a:p>
            <a:pPr latinLnBrk="1"/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Winning Set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을 고르기 위한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Score function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은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다음과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같이 설정했습니다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.</a:t>
            </a:r>
          </a:p>
          <a:p>
            <a:pPr latinLnBrk="1"/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Exponential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함수를 이용하여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1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등에 가까울수록 높은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score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줘서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 model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이 높은 등수에 가중치를 두고 학습할 수 있도록 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</a:rPr>
              <a:t>. </a:t>
            </a:r>
          </a:p>
          <a:p>
            <a:pPr latinLnBrk="1"/>
            <a:endParaRPr lang="en-US" altLang="ko-KR" sz="1200" kern="1200" dirty="0"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/>
              <a:t>이 모델에서 기존의 방법과 차별을 둔 점은 </a:t>
            </a:r>
            <a:endParaRPr kumimoji="1" lang="en-US" altLang="ko-KR" dirty="0"/>
          </a:p>
          <a:p>
            <a:pPr marL="2286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kumimoji="1" lang="ko-KR" altLang="en-US" dirty="0"/>
              <a:t>서로 다른 경기를 하나로 취급해 </a:t>
            </a:r>
            <a:r>
              <a:rPr kumimoji="1" lang="ko-KR" altLang="en-US" dirty="0" err="1"/>
              <a:t>데이터셋의</a:t>
            </a:r>
            <a:r>
              <a:rPr kumimoji="1" lang="ko-KR" altLang="en-US" dirty="0"/>
              <a:t> 크기를 늘렸다는 점과</a:t>
            </a:r>
            <a:endParaRPr kumimoji="1" lang="en-US" altLang="ko-KR" dirty="0"/>
          </a:p>
          <a:p>
            <a:pPr marL="228600" marR="0" lvl="0" indent="-22860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kumimoji="1" lang="ko-KR" altLang="en-US" dirty="0"/>
              <a:t>경기 특성에 맞는 </a:t>
            </a:r>
            <a:r>
              <a:rPr kumimoji="1" lang="en-US" altLang="ko-KR" dirty="0"/>
              <a:t>Score Function</a:t>
            </a:r>
            <a:r>
              <a:rPr kumimoji="1" lang="ko-KR" altLang="en-US" dirty="0"/>
              <a:t>을 제시해 </a:t>
            </a:r>
            <a:r>
              <a:rPr kumimoji="1" lang="en-US" altLang="ko-KR" dirty="0"/>
              <a:t>Accuracy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높였다는 것입니다</a:t>
            </a:r>
            <a:r>
              <a:rPr kumimoji="1"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ko-KR" sz="1200" kern="1200" dirty="0"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</a:endParaRPr>
          </a:p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82FF4D-23B6-984D-BF84-2AB7D67670EE}" type="slidenum">
              <a:rPr kumimoji="1" lang="ko-KR" altLang="en-US" smtClean="0">
                <a:uFillTx/>
              </a:rPr>
              <a:t>5</a:t>
            </a:fld>
            <a:endParaRPr kumimoji="1" lang="ko-KR" alt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6525517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다음 </a:t>
            </a:r>
            <a:r>
              <a:rPr kumimoji="1" lang="en-US" altLang="ko-KR" dirty="0"/>
              <a:t>Network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Rank Prediction Model</a:t>
            </a:r>
            <a:r>
              <a:rPr kumimoji="1" lang="ko-KR" altLang="en-US" dirty="0"/>
              <a:t>입니다</a:t>
            </a:r>
            <a:r>
              <a:rPr kumimoji="1" lang="en-US" altLang="ko-KR" dirty="0"/>
              <a:t>. 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7</a:t>
            </a:r>
            <a:r>
              <a:rPr kumimoji="1" lang="ko-KR" altLang="en-US" dirty="0"/>
              <a:t>마리의 말이 각각 </a:t>
            </a:r>
            <a:r>
              <a:rPr kumimoji="1" lang="en-US" altLang="ko-KR" dirty="0"/>
              <a:t>1</a:t>
            </a:r>
            <a:r>
              <a:rPr kumimoji="1" lang="ko-KR" altLang="en-US" dirty="0"/>
              <a:t>등할 확률을 구하고</a:t>
            </a:r>
            <a:endParaRPr kumimoji="1" lang="en-US" altLang="ko-KR" dirty="0"/>
          </a:p>
          <a:p>
            <a:r>
              <a:rPr kumimoji="1" lang="en-US" altLang="ko-KR" dirty="0"/>
              <a:t>2</a:t>
            </a:r>
            <a:r>
              <a:rPr kumimoji="1" lang="ko-KR" altLang="en-US" dirty="0"/>
              <a:t>등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3</a:t>
            </a:r>
            <a:r>
              <a:rPr kumimoji="1" lang="ko-KR" altLang="en-US" dirty="0"/>
              <a:t>등에 대해서도 마찬가지로 각각의 확률을 구합니다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82FF4D-23B6-984D-BF84-2AB7D67670EE}" type="slidenum">
              <a:rPr kumimoji="1" lang="ko-KR" altLang="en-US" smtClean="0">
                <a:uFillTx/>
              </a:rPr>
              <a:t>6</a:t>
            </a:fld>
            <a:endParaRPr kumimoji="1" lang="ko-KR" alt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900153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최종적으로 저희가 구현한 </a:t>
            </a:r>
            <a:r>
              <a:rPr kumimoji="1" lang="en-US" altLang="ko-KR" dirty="0"/>
              <a:t>Network</a:t>
            </a:r>
            <a:r>
              <a:rPr kumimoji="1" lang="ko-KR" altLang="en-US" dirty="0"/>
              <a:t>에서는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경기에 참여한 </a:t>
            </a:r>
            <a:r>
              <a:rPr kumimoji="1" lang="en-US" altLang="ko-KR" dirty="0"/>
              <a:t>7</a:t>
            </a:r>
            <a:r>
              <a:rPr kumimoji="1" lang="ko-KR" altLang="en-US" dirty="0"/>
              <a:t>마리의 말이 </a:t>
            </a:r>
            <a:r>
              <a:rPr kumimoji="1" lang="en-US" altLang="ko-KR" dirty="0"/>
              <a:t>1</a:t>
            </a:r>
            <a:r>
              <a:rPr kumimoji="1" lang="ko-KR" altLang="en-US" dirty="0"/>
              <a:t>등부터 </a:t>
            </a:r>
            <a:r>
              <a:rPr kumimoji="1" lang="en-US" altLang="ko-KR" dirty="0"/>
              <a:t>3</a:t>
            </a:r>
            <a:r>
              <a:rPr kumimoji="1" lang="ko-KR" altLang="en-US" dirty="0" err="1"/>
              <a:t>등까지를</a:t>
            </a:r>
            <a:r>
              <a:rPr kumimoji="1" lang="ko-KR" altLang="en-US" dirty="0"/>
              <a:t> 달성할 확률을 </a:t>
            </a:r>
            <a:r>
              <a:rPr kumimoji="1" lang="en-US" altLang="ko-KR" dirty="0"/>
              <a:t>[7x3] Matrix</a:t>
            </a:r>
            <a:r>
              <a:rPr kumimoji="1" lang="ko-KR" altLang="en-US" dirty="0"/>
              <a:t>로 출력했습니다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저희가 구한 확률이 신뢰할 만 하다는 것을 검증하기 위해 </a:t>
            </a:r>
            <a:r>
              <a:rPr kumimoji="1" lang="en-US" altLang="ko-KR" dirty="0"/>
              <a:t>1</a:t>
            </a:r>
            <a:r>
              <a:rPr kumimoji="1" lang="ko-KR" altLang="en-US" dirty="0"/>
              <a:t>등에서 </a:t>
            </a:r>
            <a:r>
              <a:rPr kumimoji="1" lang="en-US" altLang="ko-KR" dirty="0"/>
              <a:t>3</a:t>
            </a:r>
            <a:r>
              <a:rPr kumimoji="1" lang="ko-KR" altLang="en-US" dirty="0"/>
              <a:t>등까지의 말을 예측하고 그것에 대한 </a:t>
            </a:r>
            <a:r>
              <a:rPr kumimoji="1" lang="en-US" altLang="ko-KR" dirty="0"/>
              <a:t>Accuracy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보였습니다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보시는 바와 같이</a:t>
            </a:r>
            <a:r>
              <a:rPr kumimoji="1" lang="en-US" altLang="ko-KR" dirty="0"/>
              <a:t> Random</a:t>
            </a:r>
            <a:r>
              <a:rPr kumimoji="1" lang="ko-KR" altLang="en-US" dirty="0"/>
              <a:t>하게 등수를 추측했을 때의 확률인 빨간색 그래프에 비해 충분히 큰 정확성을 보였습니다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82FF4D-23B6-984D-BF84-2AB7D67670EE}" type="slidenum">
              <a:rPr kumimoji="1" lang="ko-KR" altLang="en-US" smtClean="0">
                <a:uFillTx/>
              </a:rPr>
              <a:t>7</a:t>
            </a:fld>
            <a:endParaRPr kumimoji="1" lang="ko-KR" alt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9051685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보시는 바와 같이 저희 모델에서 구한 </a:t>
            </a:r>
            <a:r>
              <a:rPr kumimoji="1" lang="en-US" altLang="ko-KR" dirty="0"/>
              <a:t>[7x3] </a:t>
            </a:r>
            <a:r>
              <a:rPr kumimoji="1" lang="ko-KR" altLang="en-US" dirty="0"/>
              <a:t>확률 </a:t>
            </a:r>
            <a:r>
              <a:rPr kumimoji="1" lang="en-US" altLang="ko-KR" dirty="0"/>
              <a:t>Matrix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이용해</a:t>
            </a:r>
            <a:r>
              <a:rPr kumimoji="1" lang="en-US" altLang="ko-KR" dirty="0"/>
              <a:t>,</a:t>
            </a:r>
            <a:r>
              <a:rPr kumimoji="1" lang="ko-KR" altLang="en-US" dirty="0"/>
              <a:t> 각 말을 선택했을 때 </a:t>
            </a:r>
            <a:r>
              <a:rPr kumimoji="1" lang="en-US" altLang="ko-KR" dirty="0"/>
              <a:t>Betting</a:t>
            </a:r>
            <a:r>
              <a:rPr kumimoji="1" lang="ko-KR" altLang="en-US" dirty="0"/>
              <a:t>에서 승리할 확률을 구했습니다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이를 바탕으로 승리할 확률이 가장 높은 말을 선택하여</a:t>
            </a:r>
            <a:r>
              <a:rPr kumimoji="1" lang="en-US" altLang="ko-KR" dirty="0"/>
              <a:t>,</a:t>
            </a:r>
            <a:r>
              <a:rPr kumimoji="1" lang="ko-KR" altLang="en-US" dirty="0"/>
              <a:t> 실제로 </a:t>
            </a:r>
            <a:r>
              <a:rPr kumimoji="1" lang="en-US" altLang="ko-KR" dirty="0"/>
              <a:t>Betting</a:t>
            </a:r>
            <a:r>
              <a:rPr kumimoji="1" lang="ko-KR" altLang="en-US" dirty="0"/>
              <a:t> 했을 때 수익과 손실을 </a:t>
            </a:r>
            <a:r>
              <a:rPr kumimoji="1" lang="ko-KR" altLang="en-US" dirty="0" err="1"/>
              <a:t>평균내어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저희가 구현한 모델을 이용해 베팅을 했을 때 얻을 수 있는 수익의 </a:t>
            </a:r>
            <a:r>
              <a:rPr kumimoji="1" lang="ko-KR" altLang="en-US" dirty="0" err="1"/>
              <a:t>기댓값을</a:t>
            </a:r>
            <a:r>
              <a:rPr kumimoji="1" lang="ko-KR" altLang="en-US" dirty="0"/>
              <a:t> 구했습니다</a:t>
            </a:r>
            <a:r>
              <a:rPr kumimoji="1"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82FF4D-23B6-984D-BF84-2AB7D67670EE}" type="slidenum">
              <a:rPr kumimoji="1" lang="ko-KR" altLang="en-US" smtClean="0">
                <a:uFillTx/>
              </a:rPr>
              <a:t>8</a:t>
            </a:fld>
            <a:endParaRPr kumimoji="1" lang="ko-KR" alt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0279715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보시는 그래프는 저희가 구현한 모델을 이용해 베팅을 했을 때 얻을 수 있는 기대 수익률입니다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예를 들어</a:t>
            </a:r>
            <a:r>
              <a:rPr kumimoji="1" lang="en-US" altLang="ko-KR" dirty="0"/>
              <a:t>, 100</a:t>
            </a:r>
            <a:r>
              <a:rPr kumimoji="1" lang="ko-KR" altLang="en-US" dirty="0"/>
              <a:t>만원을 </a:t>
            </a:r>
            <a:r>
              <a:rPr kumimoji="1" lang="en-US" altLang="ko-KR" dirty="0"/>
              <a:t>13</a:t>
            </a:r>
            <a:r>
              <a:rPr kumimoji="1" lang="ko-KR" altLang="en-US" dirty="0"/>
              <a:t>마리가 달리는 경기의 </a:t>
            </a:r>
            <a:r>
              <a:rPr kumimoji="1" lang="en-US" altLang="ko-KR" dirty="0"/>
              <a:t>“</a:t>
            </a:r>
            <a:r>
              <a:rPr kumimoji="1" lang="ko-KR" altLang="en-US" dirty="0"/>
              <a:t>단승 종목</a:t>
            </a:r>
            <a:r>
              <a:rPr kumimoji="1" lang="en-US" altLang="ko-KR" dirty="0"/>
              <a:t>”</a:t>
            </a:r>
            <a:r>
              <a:rPr kumimoji="1" lang="ko-KR" altLang="en-US" dirty="0"/>
              <a:t>에 투자했을 때 약 </a:t>
            </a:r>
            <a:r>
              <a:rPr kumimoji="1" lang="en-US" altLang="ko-KR" dirty="0"/>
              <a:t>150</a:t>
            </a:r>
            <a:r>
              <a:rPr kumimoji="1" lang="ko-KR" altLang="en-US" dirty="0"/>
              <a:t>만원의 수익을 기대할 수 있게 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lang="ko-KR" altLang="en-US" dirty="0">
                <a:uFillTx/>
              </a:rPr>
              <a:t>위 결과를 통해 </a:t>
            </a:r>
            <a:r>
              <a:rPr lang="ko-KR" altLang="en-US" dirty="0" err="1">
                <a:uFillTx/>
              </a:rPr>
              <a:t>딥러닝을</a:t>
            </a:r>
            <a:r>
              <a:rPr lang="ko-KR" altLang="en-US" dirty="0">
                <a:uFillTx/>
              </a:rPr>
              <a:t> 통해 경마 경기에서 베팅 수익을 유의미하게 낼 수 있는지를 검증했습니다</a:t>
            </a:r>
            <a:r>
              <a:rPr lang="en-US" altLang="ko-KR" dirty="0">
                <a:uFillTx/>
              </a:rPr>
              <a:t>.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82FF4D-23B6-984D-BF84-2AB7D67670EE}" type="slidenum">
              <a:rPr kumimoji="1" lang="ko-KR" altLang="en-US" smtClean="0">
                <a:uFillTx/>
              </a:rPr>
              <a:t>9</a:t>
            </a:fld>
            <a:endParaRPr kumimoji="1" lang="ko-KR" altLang="en-US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46804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uFillTx/>
              </a:defRPr>
            </a:lvl1pPr>
          </a:lstStyle>
          <a:p>
            <a:r>
              <a:rPr lang="ko-KR" altLang="en-US">
                <a:uFillTx/>
              </a:rPr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uFillTx/>
              </a:defRPr>
            </a:lvl1pPr>
            <a:lvl2pPr marL="457200" indent="0" algn="ctr">
              <a:buNone/>
              <a:defRPr sz="2000">
                <a:uFillTx/>
              </a:defRPr>
            </a:lvl2pPr>
            <a:lvl3pPr marL="914400" indent="0" algn="ctr">
              <a:buNone/>
              <a:defRPr sz="1800">
                <a:uFillTx/>
              </a:defRPr>
            </a:lvl3pPr>
            <a:lvl4pPr marL="1371600" indent="0" algn="ctr">
              <a:buNone/>
              <a:defRPr sz="1600">
                <a:uFillTx/>
              </a:defRPr>
            </a:lvl4pPr>
            <a:lvl5pPr marL="1828800" indent="0" algn="ctr">
              <a:buNone/>
              <a:defRPr sz="1600">
                <a:uFillTx/>
              </a:defRPr>
            </a:lvl5pPr>
            <a:lvl6pPr marL="2286000" indent="0" algn="ctr">
              <a:buNone/>
              <a:defRPr sz="1600">
                <a:uFillTx/>
              </a:defRPr>
            </a:lvl6pPr>
            <a:lvl7pPr marL="2743200" indent="0" algn="ctr">
              <a:buNone/>
              <a:defRPr sz="1600">
                <a:uFillTx/>
              </a:defRPr>
            </a:lvl7pPr>
            <a:lvl8pPr marL="3200400" indent="0" algn="ctr">
              <a:buNone/>
              <a:defRPr sz="1600">
                <a:uFillTx/>
              </a:defRPr>
            </a:lvl8pPr>
            <a:lvl9pPr marL="3657600" indent="0" algn="ctr">
              <a:buNone/>
              <a:defRPr sz="1600">
                <a:uFillTx/>
              </a:defRPr>
            </a:lvl9pPr>
          </a:lstStyle>
          <a:p>
            <a:r>
              <a:rPr lang="ko-KR" altLang="en-US">
                <a:uFillTx/>
              </a:rPr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58CA-E7B2-4B6C-A211-3709A295DC9E}" type="datetimeFigureOut">
              <a:rPr lang="ko-KR" altLang="en-US" smtClean="0">
                <a:uFillTx/>
              </a:rPr>
              <a:t>2019. 12. 17.</a:t>
            </a:fld>
            <a:endParaRPr lang="ko-KR" altLang="en-US">
              <a:uFillTx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uFillTx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EF423-7155-4476-A4D2-A1150D7B53BB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>
                <a:uFillTx/>
              </a:rPr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>
                <a:uFillTx/>
              </a:rPr>
              <a:t>마스터 텍스트 스타일 편집</a:t>
            </a:r>
          </a:p>
          <a:p>
            <a:pPr lvl="1"/>
            <a:r>
              <a:rPr lang="ko-KR" altLang="en-US">
                <a:uFillTx/>
              </a:rPr>
              <a:t>둘째 수준</a:t>
            </a:r>
          </a:p>
          <a:p>
            <a:pPr lvl="2"/>
            <a:r>
              <a:rPr lang="ko-KR" altLang="en-US">
                <a:uFillTx/>
              </a:rPr>
              <a:t>셋째 수준</a:t>
            </a:r>
          </a:p>
          <a:p>
            <a:pPr lvl="3"/>
            <a:r>
              <a:rPr lang="ko-KR" altLang="en-US">
                <a:uFillTx/>
              </a:rPr>
              <a:t>넷째 수준</a:t>
            </a:r>
          </a:p>
          <a:p>
            <a:pPr lvl="4"/>
            <a:r>
              <a:rPr lang="ko-KR" altLang="en-US">
                <a:uFillTx/>
              </a:rPr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58CA-E7B2-4B6C-A211-3709A295DC9E}" type="datetimeFigureOut">
              <a:rPr lang="ko-KR" altLang="en-US" smtClean="0">
                <a:uFillTx/>
              </a:rPr>
              <a:t>2019. 12. 17.</a:t>
            </a:fld>
            <a:endParaRPr lang="ko-KR" altLang="en-US">
              <a:uFillTx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uFillTx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EF423-7155-4476-A4D2-A1150D7B53BB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>
                <a:uFillTx/>
              </a:rPr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>
                <a:uFillTx/>
              </a:rPr>
              <a:t>마스터 텍스트 스타일 편집</a:t>
            </a:r>
          </a:p>
          <a:p>
            <a:pPr lvl="1"/>
            <a:r>
              <a:rPr lang="ko-KR" altLang="en-US">
                <a:uFillTx/>
              </a:rPr>
              <a:t>둘째 수준</a:t>
            </a:r>
          </a:p>
          <a:p>
            <a:pPr lvl="2"/>
            <a:r>
              <a:rPr lang="ko-KR" altLang="en-US">
                <a:uFillTx/>
              </a:rPr>
              <a:t>셋째 수준</a:t>
            </a:r>
          </a:p>
          <a:p>
            <a:pPr lvl="3"/>
            <a:r>
              <a:rPr lang="ko-KR" altLang="en-US">
                <a:uFillTx/>
              </a:rPr>
              <a:t>넷째 수준</a:t>
            </a:r>
          </a:p>
          <a:p>
            <a:pPr lvl="4"/>
            <a:r>
              <a:rPr lang="ko-KR" altLang="en-US">
                <a:uFillTx/>
              </a:rPr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58CA-E7B2-4B6C-A211-3709A295DC9E}" type="datetimeFigureOut">
              <a:rPr lang="ko-KR" altLang="en-US" smtClean="0">
                <a:uFillTx/>
              </a:rPr>
              <a:t>2019. 12. 17.</a:t>
            </a:fld>
            <a:endParaRPr lang="ko-KR" altLang="en-US">
              <a:uFillTx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uFillTx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EF423-7155-4476-A4D2-A1150D7B53BB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>
                <a:uFillTx/>
              </a:rPr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>
                <a:uFillTx/>
              </a:rPr>
              <a:t>마스터 텍스트 스타일 편집</a:t>
            </a:r>
          </a:p>
          <a:p>
            <a:pPr lvl="1"/>
            <a:r>
              <a:rPr lang="ko-KR" altLang="en-US">
                <a:uFillTx/>
              </a:rPr>
              <a:t>둘째 수준</a:t>
            </a:r>
          </a:p>
          <a:p>
            <a:pPr lvl="2"/>
            <a:r>
              <a:rPr lang="ko-KR" altLang="en-US">
                <a:uFillTx/>
              </a:rPr>
              <a:t>셋째 수준</a:t>
            </a:r>
          </a:p>
          <a:p>
            <a:pPr lvl="3"/>
            <a:r>
              <a:rPr lang="ko-KR" altLang="en-US">
                <a:uFillTx/>
              </a:rPr>
              <a:t>넷째 수준</a:t>
            </a:r>
          </a:p>
          <a:p>
            <a:pPr lvl="4"/>
            <a:r>
              <a:rPr lang="ko-KR" altLang="en-US">
                <a:uFillTx/>
              </a:rPr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58CA-E7B2-4B6C-A211-3709A295DC9E}" type="datetimeFigureOut">
              <a:rPr lang="ko-KR" altLang="en-US" smtClean="0">
                <a:uFillTx/>
              </a:rPr>
              <a:t>2019. 12. 17.</a:t>
            </a:fld>
            <a:endParaRPr lang="ko-KR" altLang="en-US">
              <a:uFillTx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uFillTx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EF423-7155-4476-A4D2-A1150D7B53BB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uFillTx/>
              </a:defRPr>
            </a:lvl1pPr>
          </a:lstStyle>
          <a:p>
            <a:r>
              <a:rPr lang="ko-KR" altLang="en-US">
                <a:uFillTx/>
              </a:rPr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uFillTx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ko-KR" altLang="en-US">
                <a:uFillTx/>
              </a:rPr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58CA-E7B2-4B6C-A211-3709A295DC9E}" type="datetimeFigureOut">
              <a:rPr lang="ko-KR" altLang="en-US" smtClean="0">
                <a:uFillTx/>
              </a:rPr>
              <a:t>2019. 12. 17.</a:t>
            </a:fld>
            <a:endParaRPr lang="ko-KR" altLang="en-US">
              <a:uFillTx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uFillTx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EF423-7155-4476-A4D2-A1150D7B53BB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>
                <a:uFillTx/>
              </a:rPr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>
                <a:uFillTx/>
              </a:rPr>
              <a:t>마스터 텍스트 스타일 편집</a:t>
            </a:r>
          </a:p>
          <a:p>
            <a:pPr lvl="1"/>
            <a:r>
              <a:rPr lang="ko-KR" altLang="en-US">
                <a:uFillTx/>
              </a:rPr>
              <a:t>둘째 수준</a:t>
            </a:r>
          </a:p>
          <a:p>
            <a:pPr lvl="2"/>
            <a:r>
              <a:rPr lang="ko-KR" altLang="en-US">
                <a:uFillTx/>
              </a:rPr>
              <a:t>셋째 수준</a:t>
            </a:r>
          </a:p>
          <a:p>
            <a:pPr lvl="3"/>
            <a:r>
              <a:rPr lang="ko-KR" altLang="en-US">
                <a:uFillTx/>
              </a:rPr>
              <a:t>넷째 수준</a:t>
            </a:r>
          </a:p>
          <a:p>
            <a:pPr lvl="4"/>
            <a:r>
              <a:rPr lang="ko-KR" altLang="en-US">
                <a:uFillTx/>
              </a:rPr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>
                <a:uFillTx/>
              </a:rPr>
              <a:t>마스터 텍스트 스타일 편집</a:t>
            </a:r>
          </a:p>
          <a:p>
            <a:pPr lvl="1"/>
            <a:r>
              <a:rPr lang="ko-KR" altLang="en-US">
                <a:uFillTx/>
              </a:rPr>
              <a:t>둘째 수준</a:t>
            </a:r>
          </a:p>
          <a:p>
            <a:pPr lvl="2"/>
            <a:r>
              <a:rPr lang="ko-KR" altLang="en-US">
                <a:uFillTx/>
              </a:rPr>
              <a:t>셋째 수준</a:t>
            </a:r>
          </a:p>
          <a:p>
            <a:pPr lvl="3"/>
            <a:r>
              <a:rPr lang="ko-KR" altLang="en-US">
                <a:uFillTx/>
              </a:rPr>
              <a:t>넷째 수준</a:t>
            </a:r>
          </a:p>
          <a:p>
            <a:pPr lvl="4"/>
            <a:r>
              <a:rPr lang="ko-KR" altLang="en-US">
                <a:uFillTx/>
              </a:rPr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58CA-E7B2-4B6C-A211-3709A295DC9E}" type="datetimeFigureOut">
              <a:rPr lang="ko-KR" altLang="en-US" smtClean="0">
                <a:uFillTx/>
              </a:rPr>
              <a:t>2019. 12. 17.</a:t>
            </a:fld>
            <a:endParaRPr lang="ko-KR" altLang="en-US">
              <a:uFillTx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uFillTx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EF423-7155-4476-A4D2-A1150D7B53BB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>
                <a:uFillTx/>
              </a:rPr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uFillTx/>
              </a:defRPr>
            </a:lvl1pPr>
            <a:lvl2pPr marL="457200" indent="0">
              <a:buNone/>
              <a:defRPr sz="2000" b="1">
                <a:uFillTx/>
              </a:defRPr>
            </a:lvl2pPr>
            <a:lvl3pPr marL="914400" indent="0">
              <a:buNone/>
              <a:defRPr sz="1800" b="1">
                <a:uFillTx/>
              </a:defRPr>
            </a:lvl3pPr>
            <a:lvl4pPr marL="1371600" indent="0">
              <a:buNone/>
              <a:defRPr sz="1600" b="1">
                <a:uFillTx/>
              </a:defRPr>
            </a:lvl4pPr>
            <a:lvl5pPr marL="1828800" indent="0">
              <a:buNone/>
              <a:defRPr sz="1600" b="1">
                <a:uFillTx/>
              </a:defRPr>
            </a:lvl5pPr>
            <a:lvl6pPr marL="2286000" indent="0">
              <a:buNone/>
              <a:defRPr sz="1600" b="1">
                <a:uFillTx/>
              </a:defRPr>
            </a:lvl6pPr>
            <a:lvl7pPr marL="2743200" indent="0">
              <a:buNone/>
              <a:defRPr sz="1600" b="1">
                <a:uFillTx/>
              </a:defRPr>
            </a:lvl7pPr>
            <a:lvl8pPr marL="3200400" indent="0">
              <a:buNone/>
              <a:defRPr sz="1600" b="1">
                <a:uFillTx/>
              </a:defRPr>
            </a:lvl8pPr>
            <a:lvl9pPr marL="3657600" indent="0">
              <a:buNone/>
              <a:defRPr sz="1600" b="1">
                <a:uFillTx/>
              </a:defRPr>
            </a:lvl9pPr>
          </a:lstStyle>
          <a:p>
            <a:pPr lvl="0"/>
            <a:r>
              <a:rPr lang="ko-KR" altLang="en-US">
                <a:uFillTx/>
              </a:rPr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>
                <a:uFillTx/>
              </a:rPr>
              <a:t>마스터 텍스트 스타일 편집</a:t>
            </a:r>
          </a:p>
          <a:p>
            <a:pPr lvl="1"/>
            <a:r>
              <a:rPr lang="ko-KR" altLang="en-US">
                <a:uFillTx/>
              </a:rPr>
              <a:t>둘째 수준</a:t>
            </a:r>
          </a:p>
          <a:p>
            <a:pPr lvl="2"/>
            <a:r>
              <a:rPr lang="ko-KR" altLang="en-US">
                <a:uFillTx/>
              </a:rPr>
              <a:t>셋째 수준</a:t>
            </a:r>
          </a:p>
          <a:p>
            <a:pPr lvl="3"/>
            <a:r>
              <a:rPr lang="ko-KR" altLang="en-US">
                <a:uFillTx/>
              </a:rPr>
              <a:t>넷째 수준</a:t>
            </a:r>
          </a:p>
          <a:p>
            <a:pPr lvl="4"/>
            <a:r>
              <a:rPr lang="ko-KR" altLang="en-US">
                <a:uFillTx/>
              </a:rPr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uFillTx/>
              </a:defRPr>
            </a:lvl1pPr>
            <a:lvl2pPr marL="457200" indent="0">
              <a:buNone/>
              <a:defRPr sz="2000" b="1">
                <a:uFillTx/>
              </a:defRPr>
            </a:lvl2pPr>
            <a:lvl3pPr marL="914400" indent="0">
              <a:buNone/>
              <a:defRPr sz="1800" b="1">
                <a:uFillTx/>
              </a:defRPr>
            </a:lvl3pPr>
            <a:lvl4pPr marL="1371600" indent="0">
              <a:buNone/>
              <a:defRPr sz="1600" b="1">
                <a:uFillTx/>
              </a:defRPr>
            </a:lvl4pPr>
            <a:lvl5pPr marL="1828800" indent="0">
              <a:buNone/>
              <a:defRPr sz="1600" b="1">
                <a:uFillTx/>
              </a:defRPr>
            </a:lvl5pPr>
            <a:lvl6pPr marL="2286000" indent="0">
              <a:buNone/>
              <a:defRPr sz="1600" b="1">
                <a:uFillTx/>
              </a:defRPr>
            </a:lvl6pPr>
            <a:lvl7pPr marL="2743200" indent="0">
              <a:buNone/>
              <a:defRPr sz="1600" b="1">
                <a:uFillTx/>
              </a:defRPr>
            </a:lvl7pPr>
            <a:lvl8pPr marL="3200400" indent="0">
              <a:buNone/>
              <a:defRPr sz="1600" b="1">
                <a:uFillTx/>
              </a:defRPr>
            </a:lvl8pPr>
            <a:lvl9pPr marL="3657600" indent="0">
              <a:buNone/>
              <a:defRPr sz="1600" b="1">
                <a:uFillTx/>
              </a:defRPr>
            </a:lvl9pPr>
          </a:lstStyle>
          <a:p>
            <a:pPr lvl="0"/>
            <a:r>
              <a:rPr lang="ko-KR" altLang="en-US">
                <a:uFillTx/>
              </a:rPr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>
                <a:uFillTx/>
              </a:rPr>
              <a:t>마스터 텍스트 스타일 편집</a:t>
            </a:r>
          </a:p>
          <a:p>
            <a:pPr lvl="1"/>
            <a:r>
              <a:rPr lang="ko-KR" altLang="en-US">
                <a:uFillTx/>
              </a:rPr>
              <a:t>둘째 수준</a:t>
            </a:r>
          </a:p>
          <a:p>
            <a:pPr lvl="2"/>
            <a:r>
              <a:rPr lang="ko-KR" altLang="en-US">
                <a:uFillTx/>
              </a:rPr>
              <a:t>셋째 수준</a:t>
            </a:r>
          </a:p>
          <a:p>
            <a:pPr lvl="3"/>
            <a:r>
              <a:rPr lang="ko-KR" altLang="en-US">
                <a:uFillTx/>
              </a:rPr>
              <a:t>넷째 수준</a:t>
            </a:r>
          </a:p>
          <a:p>
            <a:pPr lvl="4"/>
            <a:r>
              <a:rPr lang="ko-KR" altLang="en-US">
                <a:uFillTx/>
              </a:rPr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58CA-E7B2-4B6C-A211-3709A295DC9E}" type="datetimeFigureOut">
              <a:rPr lang="ko-KR" altLang="en-US" smtClean="0">
                <a:uFillTx/>
              </a:rPr>
              <a:t>2019. 12. 17.</a:t>
            </a:fld>
            <a:endParaRPr lang="ko-KR" altLang="en-US">
              <a:uFillTx/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uFillTx/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EF423-7155-4476-A4D2-A1150D7B53BB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>
                <a:uFillTx/>
              </a:rPr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58CA-E7B2-4B6C-A211-3709A295DC9E}" type="datetimeFigureOut">
              <a:rPr lang="ko-KR" altLang="en-US" smtClean="0">
                <a:uFillTx/>
              </a:rPr>
              <a:t>2019. 12. 17.</a:t>
            </a:fld>
            <a:endParaRPr lang="ko-KR" altLang="en-US">
              <a:uFillTx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uFillTx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EF423-7155-4476-A4D2-A1150D7B53BB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58CA-E7B2-4B6C-A211-3709A295DC9E}" type="datetimeFigureOut">
              <a:rPr lang="ko-KR" altLang="en-US" smtClean="0">
                <a:uFillTx/>
              </a:rPr>
              <a:t>2019. 12. 17.</a:t>
            </a:fld>
            <a:endParaRPr lang="ko-KR" altLang="en-US">
              <a:uFillTx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uFillTx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EF423-7155-4476-A4D2-A1150D7B53BB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uFillTx/>
              </a:defRPr>
            </a:lvl1pPr>
          </a:lstStyle>
          <a:p>
            <a:r>
              <a:rPr lang="ko-KR" altLang="en-US">
                <a:uFillTx/>
              </a:rPr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uFillTx/>
              </a:defRPr>
            </a:lvl1pPr>
            <a:lvl2pPr>
              <a:defRPr sz="2800">
                <a:uFillTx/>
              </a:defRPr>
            </a:lvl2pPr>
            <a:lvl3pPr>
              <a:defRPr sz="2400">
                <a:uFillTx/>
              </a:defRPr>
            </a:lvl3pPr>
            <a:lvl4pPr>
              <a:defRPr sz="2000">
                <a:uFillTx/>
              </a:defRPr>
            </a:lvl4pPr>
            <a:lvl5pPr>
              <a:defRPr sz="2000">
                <a:uFillTx/>
              </a:defRPr>
            </a:lvl5pPr>
            <a:lvl6pPr>
              <a:defRPr sz="2000">
                <a:uFillTx/>
              </a:defRPr>
            </a:lvl6pPr>
            <a:lvl7pPr>
              <a:defRPr sz="2000">
                <a:uFillTx/>
              </a:defRPr>
            </a:lvl7pPr>
            <a:lvl8pPr>
              <a:defRPr sz="2000">
                <a:uFillTx/>
              </a:defRPr>
            </a:lvl8pPr>
            <a:lvl9pPr>
              <a:defRPr sz="2000">
                <a:uFillTx/>
              </a:defRPr>
            </a:lvl9pPr>
          </a:lstStyle>
          <a:p>
            <a:pPr lvl="0"/>
            <a:r>
              <a:rPr lang="ko-KR" altLang="en-US">
                <a:uFillTx/>
              </a:rPr>
              <a:t>마스터 텍스트 스타일 편집</a:t>
            </a:r>
          </a:p>
          <a:p>
            <a:pPr lvl="1"/>
            <a:r>
              <a:rPr lang="ko-KR" altLang="en-US">
                <a:uFillTx/>
              </a:rPr>
              <a:t>둘째 수준</a:t>
            </a:r>
          </a:p>
          <a:p>
            <a:pPr lvl="2"/>
            <a:r>
              <a:rPr lang="ko-KR" altLang="en-US">
                <a:uFillTx/>
              </a:rPr>
              <a:t>셋째 수준</a:t>
            </a:r>
          </a:p>
          <a:p>
            <a:pPr lvl="3"/>
            <a:r>
              <a:rPr lang="ko-KR" altLang="en-US">
                <a:uFillTx/>
              </a:rPr>
              <a:t>넷째 수준</a:t>
            </a:r>
          </a:p>
          <a:p>
            <a:pPr lvl="4"/>
            <a:r>
              <a:rPr lang="ko-KR" altLang="en-US">
                <a:uFillTx/>
              </a:rPr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uFillTx/>
              </a:defRPr>
            </a:lvl1pPr>
            <a:lvl2pPr marL="457200" indent="0">
              <a:buNone/>
              <a:defRPr sz="1400">
                <a:uFillTx/>
              </a:defRPr>
            </a:lvl2pPr>
            <a:lvl3pPr marL="914400" indent="0">
              <a:buNone/>
              <a:defRPr sz="1200">
                <a:uFillTx/>
              </a:defRPr>
            </a:lvl3pPr>
            <a:lvl4pPr marL="1371600" indent="0">
              <a:buNone/>
              <a:defRPr sz="1000">
                <a:uFillTx/>
              </a:defRPr>
            </a:lvl4pPr>
            <a:lvl5pPr marL="1828800" indent="0">
              <a:buNone/>
              <a:defRPr sz="1000">
                <a:uFillTx/>
              </a:defRPr>
            </a:lvl5pPr>
            <a:lvl6pPr marL="2286000" indent="0">
              <a:buNone/>
              <a:defRPr sz="1000">
                <a:uFillTx/>
              </a:defRPr>
            </a:lvl6pPr>
            <a:lvl7pPr marL="2743200" indent="0">
              <a:buNone/>
              <a:defRPr sz="1000">
                <a:uFillTx/>
              </a:defRPr>
            </a:lvl7pPr>
            <a:lvl8pPr marL="3200400" indent="0">
              <a:buNone/>
              <a:defRPr sz="1000">
                <a:uFillTx/>
              </a:defRPr>
            </a:lvl8pPr>
            <a:lvl9pPr marL="3657600" indent="0">
              <a:buNone/>
              <a:defRPr sz="1000">
                <a:uFillTx/>
              </a:defRPr>
            </a:lvl9pPr>
          </a:lstStyle>
          <a:p>
            <a:pPr lvl="0"/>
            <a:r>
              <a:rPr lang="ko-KR" altLang="en-US">
                <a:uFillTx/>
              </a:rPr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58CA-E7B2-4B6C-A211-3709A295DC9E}" type="datetimeFigureOut">
              <a:rPr lang="ko-KR" altLang="en-US" smtClean="0">
                <a:uFillTx/>
              </a:rPr>
              <a:t>2019. 12. 17.</a:t>
            </a:fld>
            <a:endParaRPr lang="ko-KR" altLang="en-US">
              <a:uFillTx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uFillTx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EF423-7155-4476-A4D2-A1150D7B53BB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uFillTx/>
              </a:defRPr>
            </a:lvl1pPr>
          </a:lstStyle>
          <a:p>
            <a:r>
              <a:rPr lang="ko-KR" altLang="en-US">
                <a:uFillTx/>
              </a:rPr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uFillTx/>
              </a:defRPr>
            </a:lvl1pPr>
            <a:lvl2pPr marL="457200" indent="0">
              <a:buNone/>
              <a:defRPr sz="2800">
                <a:uFillTx/>
              </a:defRPr>
            </a:lvl2pPr>
            <a:lvl3pPr marL="914400" indent="0">
              <a:buNone/>
              <a:defRPr sz="2400">
                <a:uFillTx/>
              </a:defRPr>
            </a:lvl3pPr>
            <a:lvl4pPr marL="1371600" indent="0">
              <a:buNone/>
              <a:defRPr sz="2000">
                <a:uFillTx/>
              </a:defRPr>
            </a:lvl4pPr>
            <a:lvl5pPr marL="1828800" indent="0">
              <a:buNone/>
              <a:defRPr sz="2000">
                <a:uFillTx/>
              </a:defRPr>
            </a:lvl5pPr>
            <a:lvl6pPr marL="2286000" indent="0">
              <a:buNone/>
              <a:defRPr sz="2000">
                <a:uFillTx/>
              </a:defRPr>
            </a:lvl6pPr>
            <a:lvl7pPr marL="2743200" indent="0">
              <a:buNone/>
              <a:defRPr sz="2000">
                <a:uFillTx/>
              </a:defRPr>
            </a:lvl7pPr>
            <a:lvl8pPr marL="3200400" indent="0">
              <a:buNone/>
              <a:defRPr sz="2000">
                <a:uFillTx/>
              </a:defRPr>
            </a:lvl8pPr>
            <a:lvl9pPr marL="3657600" indent="0">
              <a:buNone/>
              <a:defRPr sz="2000">
                <a:uFillTx/>
              </a:defRPr>
            </a:lvl9pPr>
          </a:lstStyle>
          <a:p>
            <a:endParaRPr lang="ko-KR" altLang="en-US">
              <a:uFillTx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uFillTx/>
              </a:defRPr>
            </a:lvl1pPr>
            <a:lvl2pPr marL="457200" indent="0">
              <a:buNone/>
              <a:defRPr sz="1400">
                <a:uFillTx/>
              </a:defRPr>
            </a:lvl2pPr>
            <a:lvl3pPr marL="914400" indent="0">
              <a:buNone/>
              <a:defRPr sz="1200">
                <a:uFillTx/>
              </a:defRPr>
            </a:lvl3pPr>
            <a:lvl4pPr marL="1371600" indent="0">
              <a:buNone/>
              <a:defRPr sz="1000">
                <a:uFillTx/>
              </a:defRPr>
            </a:lvl4pPr>
            <a:lvl5pPr marL="1828800" indent="0">
              <a:buNone/>
              <a:defRPr sz="1000">
                <a:uFillTx/>
              </a:defRPr>
            </a:lvl5pPr>
            <a:lvl6pPr marL="2286000" indent="0">
              <a:buNone/>
              <a:defRPr sz="1000">
                <a:uFillTx/>
              </a:defRPr>
            </a:lvl6pPr>
            <a:lvl7pPr marL="2743200" indent="0">
              <a:buNone/>
              <a:defRPr sz="1000">
                <a:uFillTx/>
              </a:defRPr>
            </a:lvl7pPr>
            <a:lvl8pPr marL="3200400" indent="0">
              <a:buNone/>
              <a:defRPr sz="1000">
                <a:uFillTx/>
              </a:defRPr>
            </a:lvl8pPr>
            <a:lvl9pPr marL="3657600" indent="0">
              <a:buNone/>
              <a:defRPr sz="1000">
                <a:uFillTx/>
              </a:defRPr>
            </a:lvl9pPr>
          </a:lstStyle>
          <a:p>
            <a:pPr lvl="0"/>
            <a:r>
              <a:rPr lang="ko-KR" altLang="en-US">
                <a:uFillTx/>
              </a:rPr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D58CA-E7B2-4B6C-A211-3709A295DC9E}" type="datetimeFigureOut">
              <a:rPr lang="ko-KR" altLang="en-US" smtClean="0">
                <a:uFillTx/>
              </a:rPr>
              <a:t>2019. 12. 17.</a:t>
            </a:fld>
            <a:endParaRPr lang="ko-KR" altLang="en-US">
              <a:uFillTx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uFillTx/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EF423-7155-4476-A4D2-A1150D7B53BB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>
                <a:uFillTx/>
              </a:rPr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>
                <a:uFillTx/>
              </a:rPr>
              <a:t>마스터 텍스트 스타일 편집</a:t>
            </a:r>
          </a:p>
          <a:p>
            <a:pPr lvl="1"/>
            <a:r>
              <a:rPr lang="ko-KR" altLang="en-US">
                <a:uFillTx/>
              </a:rPr>
              <a:t>둘째 수준</a:t>
            </a:r>
          </a:p>
          <a:p>
            <a:pPr lvl="2"/>
            <a:r>
              <a:rPr lang="ko-KR" altLang="en-US">
                <a:uFillTx/>
              </a:rPr>
              <a:t>셋째 수준</a:t>
            </a:r>
          </a:p>
          <a:p>
            <a:pPr lvl="3"/>
            <a:r>
              <a:rPr lang="ko-KR" altLang="en-US">
                <a:uFillTx/>
              </a:rPr>
              <a:t>넷째 수준</a:t>
            </a:r>
          </a:p>
          <a:p>
            <a:pPr lvl="4"/>
            <a:r>
              <a:rPr lang="ko-KR" altLang="en-US">
                <a:uFillTx/>
              </a:rPr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fld id="{39CD58CA-E7B2-4B6C-A211-3709A295DC9E}" type="datetimeFigureOut">
              <a:rPr lang="ko-KR" altLang="en-US" smtClean="0">
                <a:uFillTx/>
              </a:rPr>
              <a:t>2019. 12. 17.</a:t>
            </a:fld>
            <a:endParaRPr lang="ko-KR" altLang="en-US">
              <a:uFillTx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endParaRPr lang="ko-KR" altLang="en-US">
              <a:uFillTx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fld id="{89BEF423-7155-4476-A4D2-A1150D7B53BB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bodyStyle>
    <p:otherStyle>
      <a:defPPr>
        <a:defRPr lang="ko-KR">
          <a:uFillTx/>
        </a:defRPr>
      </a:defPPr>
      <a:lvl1pPr marL="0" algn="l" defTabSz="914400" rtl="0" eaLnBrk="1" latinLnBrk="1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/>
          <p:cNvGrpSpPr/>
          <p:nvPr/>
        </p:nvGrpSpPr>
        <p:grpSpPr>
          <a:xfrm>
            <a:off x="493485" y="763661"/>
            <a:ext cx="11214101" cy="5792343"/>
            <a:chOff x="493485" y="758281"/>
            <a:chExt cx="11214101" cy="5792343"/>
          </a:xfrm>
        </p:grpSpPr>
        <p:sp>
          <p:nvSpPr>
            <p:cNvPr id="7" name="TextBox 6"/>
            <p:cNvSpPr txBox="1">
              <a:spLocks/>
            </p:cNvSpPr>
            <p:nvPr/>
          </p:nvSpPr>
          <p:spPr>
            <a:xfrm>
              <a:off x="493485" y="758281"/>
              <a:ext cx="1121410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b="1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Nanum Gothic" panose="020D0604000000000000" pitchFamily="34" charset="-127"/>
                  <a:ea typeface="Nanum Gothic" panose="020D0604000000000000" pitchFamily="34" charset="-127"/>
                </a:rPr>
                <a:t>Optimization of Horse Racing Betting </a:t>
              </a:r>
            </a:p>
            <a:p>
              <a:r>
                <a:rPr lang="en-US" altLang="ko-KR" sz="28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 Gothic" panose="020D0604000000000000" pitchFamily="34" charset="-127"/>
                  <a:ea typeface="Nanum Gothic" panose="020D0604000000000000" pitchFamily="34" charset="-127"/>
                </a:rPr>
                <a:t>Using Deep Neural Network</a:t>
              </a:r>
              <a:endParaRPr lang="ko-KR" altLang="en-US" sz="28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Nanum Gothic" panose="020D0604000000000000" pitchFamily="34" charset="-127"/>
                <a:ea typeface="Nanum Gothic" panose="020D0604000000000000" pitchFamily="34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621394" y="4993520"/>
              <a:ext cx="11086192" cy="0"/>
            </a:xfrm>
            <a:prstGeom prst="line">
              <a:avLst/>
            </a:prstGeom>
            <a:ln w="57150">
              <a:solidFill>
                <a:srgbClr val="5E97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직사각형 17"/>
            <p:cNvSpPr>
              <a:spLocks/>
            </p:cNvSpPr>
            <p:nvPr/>
          </p:nvSpPr>
          <p:spPr>
            <a:xfrm>
              <a:off x="536696" y="5187793"/>
              <a:ext cx="20024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 err="1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 Gothic" panose="020D0604000000000000" pitchFamily="34" charset="-127"/>
                  <a:ea typeface="Nanum Gothic" panose="020D0604000000000000" pitchFamily="34" charset="-127"/>
                </a:rPr>
                <a:t>딥러닝의</a:t>
              </a:r>
              <a:r>
                <a:rPr lang="ko-KR" altLang="en-US" sz="24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 Gothic" panose="020D0604000000000000" pitchFamily="34" charset="-127"/>
                  <a:ea typeface="Nanum Gothic" panose="020D0604000000000000" pitchFamily="34" charset="-127"/>
                </a:rPr>
                <a:t> 기초</a:t>
              </a:r>
              <a:endParaRPr lang="ko-KR" altLang="en-US" sz="2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Nanum Gothic" panose="020D0604000000000000" pitchFamily="34" charset="-127"/>
                <a:ea typeface="Nanum Gothic" panose="020D0604000000000000" pitchFamily="34" charset="-127"/>
              </a:endParaRPr>
            </a:p>
          </p:txBody>
        </p:sp>
        <p:sp>
          <p:nvSpPr>
            <p:cNvPr id="19" name="직사각형 18"/>
            <p:cNvSpPr>
              <a:spLocks/>
            </p:cNvSpPr>
            <p:nvPr/>
          </p:nvSpPr>
          <p:spPr>
            <a:xfrm>
              <a:off x="573272" y="6088959"/>
              <a:ext cx="49310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 Gothic" panose="020D0604000000000000" pitchFamily="34" charset="-127"/>
                  <a:ea typeface="Nanum Gothic" panose="020D0604000000000000" pitchFamily="34" charset="-127"/>
                </a:rPr>
                <a:t>4</a:t>
              </a:r>
              <a:r>
                <a:rPr lang="ko-KR" altLang="en-US" sz="24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 Gothic" panose="020D0604000000000000" pitchFamily="34" charset="-127"/>
                  <a:ea typeface="Nanum Gothic" panose="020D0604000000000000" pitchFamily="34" charset="-127"/>
                </a:rPr>
                <a:t>조 </a:t>
              </a:r>
              <a:r>
                <a:rPr lang="en-US" altLang="ko-KR" sz="24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 Gothic" panose="020D0604000000000000" pitchFamily="34" charset="-127"/>
                  <a:ea typeface="Nanum Gothic" panose="020D0604000000000000" pitchFamily="34" charset="-127"/>
                </a:rPr>
                <a:t>:</a:t>
              </a:r>
              <a:r>
                <a:rPr lang="ko-KR" altLang="en-US" sz="24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anum Gothic" panose="020D0604000000000000" pitchFamily="34" charset="-127"/>
                  <a:ea typeface="Nanum Gothic" panose="020D0604000000000000" pitchFamily="34" charset="-127"/>
                </a:rPr>
                <a:t> 김성준 김재훈 </a:t>
              </a:r>
              <a:r>
                <a:rPr lang="ko-KR" altLang="en-US" sz="24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uFillTx/>
                  <a:latin typeface="Nanum Gothic" panose="020D0604000000000000" pitchFamily="34" charset="-127"/>
                  <a:ea typeface="Nanum Gothic" panose="020D0604000000000000" pitchFamily="34" charset="-127"/>
                </a:rPr>
                <a:t>김태완 장준호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>
            <a:spLocks/>
          </p:cNvSpPr>
          <p:nvPr/>
        </p:nvSpPr>
        <p:spPr>
          <a:xfrm>
            <a:off x="333374" y="100884"/>
            <a:ext cx="45574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uFillTx/>
              </a:rPr>
              <a:t>1. </a:t>
            </a:r>
            <a:r>
              <a:rPr lang="en-US" altLang="ko-KR" sz="2800" dirty="0"/>
              <a:t>Introduction</a:t>
            </a:r>
            <a:endParaRPr lang="ko-KR" altLang="en-US" sz="2800" dirty="0">
              <a:uFillTx/>
            </a:endParaRPr>
          </a:p>
        </p:txBody>
      </p:sp>
      <p:cxnSp>
        <p:nvCxnSpPr>
          <p:cNvPr id="105" name="직선 연결선 48"/>
          <p:cNvCxnSpPr/>
          <p:nvPr/>
        </p:nvCxnSpPr>
        <p:spPr>
          <a:xfrm>
            <a:off x="16042" y="639680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51"/>
          <p:cNvCxnSpPr/>
          <p:nvPr/>
        </p:nvCxnSpPr>
        <p:spPr>
          <a:xfrm flipH="1">
            <a:off x="11908109" y="11342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0BD44383-C1C1-0E4E-B340-FF5241865E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3466" y="1648313"/>
            <a:ext cx="5714643" cy="3424361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8877081-A8E9-7F46-A915-062BB90C73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267" y="1785323"/>
            <a:ext cx="5902834" cy="3287351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CE53F03-ED27-5043-A776-D7CB3446C727}"/>
              </a:ext>
            </a:extLst>
          </p:cNvPr>
          <p:cNvSpPr/>
          <p:nvPr/>
        </p:nvSpPr>
        <p:spPr>
          <a:xfrm>
            <a:off x="151121" y="2175164"/>
            <a:ext cx="5293716" cy="4017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4479A9-68BC-5C44-BF4D-AEEEE83E9BED}"/>
              </a:ext>
            </a:extLst>
          </p:cNvPr>
          <p:cNvSpPr txBox="1"/>
          <p:nvPr/>
        </p:nvSpPr>
        <p:spPr>
          <a:xfrm>
            <a:off x="1086487" y="5179670"/>
            <a:ext cx="3804294" cy="2828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200" dirty="0"/>
              <a:t>&lt;MLB Data&gt;</a:t>
            </a:r>
            <a:endParaRPr kumimoji="1" lang="ko-KR" alt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4D9675-0D4E-494C-B3D0-3FFDEC5DB64E}"/>
              </a:ext>
            </a:extLst>
          </p:cNvPr>
          <p:cNvSpPr txBox="1"/>
          <p:nvPr/>
        </p:nvSpPr>
        <p:spPr>
          <a:xfrm>
            <a:off x="7148640" y="5132152"/>
            <a:ext cx="3804294" cy="2828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200" dirty="0"/>
              <a:t>&lt;</a:t>
            </a:r>
            <a:r>
              <a:rPr kumimoji="1" lang="ko-KR" altLang="en-US" sz="1200" dirty="0"/>
              <a:t>경마 </a:t>
            </a:r>
            <a:r>
              <a:rPr kumimoji="1" lang="en-US" altLang="ko-KR" sz="1200" dirty="0"/>
              <a:t>Data&gt;</a:t>
            </a:r>
            <a:endParaRPr kumimoji="1"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655506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>
            <a:spLocks/>
          </p:cNvSpPr>
          <p:nvPr/>
        </p:nvSpPr>
        <p:spPr>
          <a:xfrm>
            <a:off x="333374" y="100884"/>
            <a:ext cx="45574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2</a:t>
            </a:r>
            <a:r>
              <a:rPr lang="en-US" altLang="ko-KR" sz="2800" dirty="0">
                <a:uFillTx/>
              </a:rPr>
              <a:t>. </a:t>
            </a:r>
            <a:r>
              <a:rPr lang="en-US" altLang="ko-KR" sz="2800" dirty="0"/>
              <a:t>Dataset</a:t>
            </a:r>
            <a:endParaRPr lang="ko-KR" altLang="en-US" sz="2800" dirty="0">
              <a:uFillTx/>
            </a:endParaRPr>
          </a:p>
        </p:txBody>
      </p:sp>
      <p:cxnSp>
        <p:nvCxnSpPr>
          <p:cNvPr id="105" name="직선 연결선 48"/>
          <p:cNvCxnSpPr/>
          <p:nvPr/>
        </p:nvCxnSpPr>
        <p:spPr>
          <a:xfrm>
            <a:off x="16042" y="639680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51"/>
          <p:cNvCxnSpPr/>
          <p:nvPr/>
        </p:nvCxnSpPr>
        <p:spPr>
          <a:xfrm flipH="1">
            <a:off x="11908109" y="11342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9AB63BA2-E2BD-9B4A-9AB3-A07FC114D70F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272" y="1424305"/>
            <a:ext cx="4791075" cy="2004695"/>
          </a:xfrm>
          <a:prstGeom prst="rect">
            <a:avLst/>
          </a:prstGeom>
        </p:spPr>
      </p:pic>
      <p:pic>
        <p:nvPicPr>
          <p:cNvPr id="6" name="그림 5" descr="스크린샷이(가) 표시된 사진&#10;&#10;자동 생성된 설명">
            <a:extLst>
              <a:ext uri="{FF2B5EF4-FFF2-40B4-BE49-F238E27FC236}">
                <a16:creationId xmlns:a16="http://schemas.microsoft.com/office/drawing/2014/main" id="{E1564EE1-A89A-4F47-8D6A-672387B21C7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272" y="3711854"/>
            <a:ext cx="4791075" cy="22492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36B75A5-F78E-F949-B8B7-B0A14A8DEE81}"/>
              </a:ext>
            </a:extLst>
          </p:cNvPr>
          <p:cNvSpPr txBox="1"/>
          <p:nvPr/>
        </p:nvSpPr>
        <p:spPr>
          <a:xfrm>
            <a:off x="1040818" y="3428999"/>
            <a:ext cx="3931982" cy="27699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200" dirty="0"/>
              <a:t>&lt;Race Record&gt;</a:t>
            </a:r>
            <a:endParaRPr kumimoji="1" lang="ko-KR" altLang="en-US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174E45-161E-224E-BA53-9B9DF687F960}"/>
              </a:ext>
            </a:extLst>
          </p:cNvPr>
          <p:cNvSpPr txBox="1"/>
          <p:nvPr/>
        </p:nvSpPr>
        <p:spPr>
          <a:xfrm>
            <a:off x="1104662" y="5961083"/>
            <a:ext cx="3804294" cy="2828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200" dirty="0"/>
              <a:t>&lt;Horse Data&gt;</a:t>
            </a:r>
            <a:endParaRPr kumimoji="1" lang="ko-KR" altLang="en-US" sz="1200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97253DD-68C9-6746-A3C1-883EF71B6726}"/>
              </a:ext>
            </a:extLst>
          </p:cNvPr>
          <p:cNvGrpSpPr/>
          <p:nvPr/>
        </p:nvGrpSpPr>
        <p:grpSpPr>
          <a:xfrm>
            <a:off x="6789653" y="1439567"/>
            <a:ext cx="4562120" cy="2532073"/>
            <a:chOff x="6789655" y="2304391"/>
            <a:chExt cx="4562120" cy="2532073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66AA6B6E-3627-8943-AFFA-2AA9E7ED914E}"/>
                </a:ext>
              </a:extLst>
            </p:cNvPr>
            <p:cNvPicPr/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9655" y="2304391"/>
              <a:ext cx="4562120" cy="2249217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86E5FB8-895C-CD46-909A-CA49CF824C03}"/>
                </a:ext>
              </a:extLst>
            </p:cNvPr>
            <p:cNvSpPr txBox="1"/>
            <p:nvPr/>
          </p:nvSpPr>
          <p:spPr>
            <a:xfrm>
              <a:off x="7168568" y="4553619"/>
              <a:ext cx="3804294" cy="282845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1200" dirty="0"/>
                <a:t>&lt;Dataset&gt;</a:t>
              </a:r>
              <a:endParaRPr kumimoji="1" lang="ko-KR" altLang="en-US" sz="1200" dirty="0"/>
            </a:p>
          </p:txBody>
        </p:sp>
      </p:grp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9F5DBF10-22AD-F94B-8032-687E2CA3EDE0}"/>
              </a:ext>
            </a:extLst>
          </p:cNvPr>
          <p:cNvCxnSpPr>
            <a:cxnSpLocks/>
          </p:cNvCxnSpPr>
          <p:nvPr/>
        </p:nvCxnSpPr>
        <p:spPr>
          <a:xfrm>
            <a:off x="5735938" y="2529164"/>
            <a:ext cx="656624" cy="350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16599B55-D053-9E41-8331-D43A4B5D87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3270" y="4097628"/>
            <a:ext cx="2332689" cy="2146300"/>
          </a:xfrm>
          <a:prstGeom prst="rect">
            <a:avLst/>
          </a:prstGeom>
        </p:spPr>
      </p:pic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5650632E-337F-CC45-8C21-BF4744F91CC8}"/>
              </a:ext>
            </a:extLst>
          </p:cNvPr>
          <p:cNvCxnSpPr>
            <a:cxnSpLocks/>
          </p:cNvCxnSpPr>
          <p:nvPr/>
        </p:nvCxnSpPr>
        <p:spPr>
          <a:xfrm flipV="1">
            <a:off x="5799438" y="3225800"/>
            <a:ext cx="593124" cy="1028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9AC4970-2DB6-DD48-B782-991F54BFDA74}"/>
              </a:ext>
            </a:extLst>
          </p:cNvPr>
          <p:cNvSpPr/>
          <p:nvPr/>
        </p:nvSpPr>
        <p:spPr>
          <a:xfrm>
            <a:off x="5046753" y="838915"/>
            <a:ext cx="71452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/>
              <a:t>Feature : </a:t>
            </a:r>
            <a:r>
              <a:rPr lang="ko-KR" altLang="en-US" sz="1600" dirty="0"/>
              <a:t>출생지</a:t>
            </a:r>
            <a:r>
              <a:rPr lang="en-US" altLang="ko-KR" sz="1600" dirty="0"/>
              <a:t>, </a:t>
            </a:r>
            <a:r>
              <a:rPr lang="ko-KR" altLang="en-US" sz="1600" dirty="0"/>
              <a:t>성별</a:t>
            </a:r>
            <a:r>
              <a:rPr lang="en-US" altLang="ko-KR" sz="1600" dirty="0"/>
              <a:t>, </a:t>
            </a:r>
            <a:r>
              <a:rPr lang="ko-KR" altLang="en-US" sz="1600" dirty="0"/>
              <a:t>나이</a:t>
            </a:r>
            <a:r>
              <a:rPr lang="en-US" altLang="ko-KR" sz="1600" dirty="0"/>
              <a:t>, </a:t>
            </a:r>
            <a:r>
              <a:rPr lang="ko-KR" altLang="en-US" sz="1600" dirty="0"/>
              <a:t>체중</a:t>
            </a:r>
            <a:r>
              <a:rPr lang="en-US" altLang="ko-KR" sz="1600" dirty="0"/>
              <a:t>, </a:t>
            </a:r>
            <a:r>
              <a:rPr lang="ko-KR" altLang="ko-KR" sz="1600" dirty="0"/>
              <a:t>배당률</a:t>
            </a:r>
            <a:r>
              <a:rPr lang="en-US" altLang="ko-KR" sz="1600" dirty="0"/>
              <a:t>(</a:t>
            </a:r>
            <a:r>
              <a:rPr lang="ko-KR" altLang="ko-KR" sz="1600" dirty="0"/>
              <a:t>단승</a:t>
            </a:r>
            <a:r>
              <a:rPr lang="en-US" altLang="ko-KR" sz="1600" dirty="0"/>
              <a:t>, </a:t>
            </a:r>
            <a:r>
              <a:rPr lang="ko-KR" altLang="ko-KR" sz="1600" dirty="0"/>
              <a:t>연승</a:t>
            </a:r>
            <a:r>
              <a:rPr lang="en-US" altLang="ko-KR" sz="1600" dirty="0"/>
              <a:t>), </a:t>
            </a:r>
            <a:r>
              <a:rPr lang="ko-KR" altLang="ko-KR" sz="1600" dirty="0"/>
              <a:t>승률</a:t>
            </a:r>
            <a:r>
              <a:rPr lang="en-US" altLang="ko-KR" sz="1600" dirty="0"/>
              <a:t>(</a:t>
            </a:r>
            <a:r>
              <a:rPr lang="ko-KR" altLang="ko-KR" sz="1600" dirty="0"/>
              <a:t>단승</a:t>
            </a:r>
            <a:r>
              <a:rPr lang="en-US" altLang="ko-KR" sz="1600" dirty="0"/>
              <a:t>, </a:t>
            </a:r>
            <a:r>
              <a:rPr lang="ko-KR" altLang="ko-KR" sz="1600" dirty="0"/>
              <a:t>연승</a:t>
            </a:r>
            <a:r>
              <a:rPr lang="en-US" altLang="ko-KR" sz="1600" dirty="0"/>
              <a:t>, </a:t>
            </a:r>
            <a:r>
              <a:rPr lang="ko-KR" altLang="ko-KR" sz="1600" dirty="0"/>
              <a:t>복승</a:t>
            </a:r>
            <a:r>
              <a:rPr lang="en-US" altLang="ko-KR" sz="1600" dirty="0"/>
              <a:t>) 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080452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0" name="그림 1099">
            <a:extLst>
              <a:ext uri="{FF2B5EF4-FFF2-40B4-BE49-F238E27FC236}">
                <a16:creationId xmlns:a16="http://schemas.microsoft.com/office/drawing/2014/main" id="{A4DED9B1-71E9-364C-9FAD-4393393F799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66530" y="1625398"/>
            <a:ext cx="6373906" cy="3886247"/>
          </a:xfrm>
          <a:prstGeom prst="rect">
            <a:avLst/>
          </a:prstGeom>
        </p:spPr>
      </p:pic>
      <p:sp>
        <p:nvSpPr>
          <p:cNvPr id="3" name="TextBox 2"/>
          <p:cNvSpPr txBox="1">
            <a:spLocks/>
          </p:cNvSpPr>
          <p:nvPr/>
        </p:nvSpPr>
        <p:spPr>
          <a:xfrm>
            <a:off x="333374" y="100884"/>
            <a:ext cx="45574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3</a:t>
            </a:r>
            <a:r>
              <a:rPr lang="en-US" altLang="ko-KR" sz="2800" dirty="0">
                <a:uFillTx/>
              </a:rPr>
              <a:t>. </a:t>
            </a:r>
            <a:r>
              <a:rPr lang="en-US" altLang="ko-KR" sz="2800" dirty="0"/>
              <a:t>Implementation</a:t>
            </a:r>
            <a:endParaRPr lang="ko-KR" altLang="en-US" sz="2800" dirty="0">
              <a:uFillTx/>
            </a:endParaRPr>
          </a:p>
        </p:txBody>
      </p:sp>
      <p:cxnSp>
        <p:nvCxnSpPr>
          <p:cNvPr id="105" name="직선 연결선 48"/>
          <p:cNvCxnSpPr/>
          <p:nvPr/>
        </p:nvCxnSpPr>
        <p:spPr>
          <a:xfrm>
            <a:off x="16042" y="639680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51"/>
          <p:cNvCxnSpPr/>
          <p:nvPr/>
        </p:nvCxnSpPr>
        <p:spPr>
          <a:xfrm flipH="1">
            <a:off x="11908109" y="11342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5C96AC94-5647-1243-B8E0-E704B067961F}"/>
              </a:ext>
            </a:extLst>
          </p:cNvPr>
          <p:cNvGrpSpPr/>
          <p:nvPr/>
        </p:nvGrpSpPr>
        <p:grpSpPr>
          <a:xfrm>
            <a:off x="8547938" y="1993021"/>
            <a:ext cx="2823691" cy="3644129"/>
            <a:chOff x="5998536" y="732187"/>
            <a:chExt cx="4660413" cy="6014519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CB5771D2-BFDA-9643-BE64-1CDB605133E5}"/>
                </a:ext>
              </a:extLst>
            </p:cNvPr>
            <p:cNvGrpSpPr/>
            <p:nvPr/>
          </p:nvGrpSpPr>
          <p:grpSpPr>
            <a:xfrm>
              <a:off x="7649489" y="5164652"/>
              <a:ext cx="1339513" cy="1582054"/>
              <a:chOff x="7334993" y="1152068"/>
              <a:chExt cx="982535" cy="1250527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7990F995-EC7C-3149-8B43-9070BD3B69FD}"/>
                  </a:ext>
                </a:extLst>
              </p:cNvPr>
              <p:cNvGrpSpPr/>
              <p:nvPr/>
            </p:nvGrpSpPr>
            <p:grpSpPr>
              <a:xfrm>
                <a:off x="7334993" y="1152068"/>
                <a:ext cx="982535" cy="909139"/>
                <a:chOff x="7334993" y="1152068"/>
                <a:chExt cx="982535" cy="909139"/>
              </a:xfrm>
            </p:grpSpPr>
            <p:sp>
              <p:nvSpPr>
                <p:cNvPr id="11" name="직사각형 10">
                  <a:extLst>
                    <a:ext uri="{FF2B5EF4-FFF2-40B4-BE49-F238E27FC236}">
                      <a16:creationId xmlns:a16="http://schemas.microsoft.com/office/drawing/2014/main" id="{54D33294-894D-A348-99F8-4A16D7EB786E}"/>
                    </a:ext>
                  </a:extLst>
                </p:cNvPr>
                <p:cNvSpPr/>
                <p:nvPr/>
              </p:nvSpPr>
              <p:spPr>
                <a:xfrm>
                  <a:off x="7334993" y="1152068"/>
                  <a:ext cx="982535" cy="909139"/>
                </a:xfrm>
                <a:prstGeom prst="rect">
                  <a:avLst/>
                </a:prstGeom>
                <a:solidFill>
                  <a:srgbClr val="0070C0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 dirty="0"/>
                </a:p>
              </p:txBody>
            </p:sp>
            <p:sp>
              <p:nvSpPr>
                <p:cNvPr id="12" name="타원 11">
                  <a:extLst>
                    <a:ext uri="{FF2B5EF4-FFF2-40B4-BE49-F238E27FC236}">
                      <a16:creationId xmlns:a16="http://schemas.microsoft.com/office/drawing/2014/main" id="{E2860EB5-5E77-3E4E-BAC5-374E04C366F9}"/>
                    </a:ext>
                  </a:extLst>
                </p:cNvPr>
                <p:cNvSpPr/>
                <p:nvPr/>
              </p:nvSpPr>
              <p:spPr>
                <a:xfrm>
                  <a:off x="7334993" y="1156535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DEC64934-EE50-0942-839E-CAB457EFAE1F}"/>
                    </a:ext>
                  </a:extLst>
                </p:cNvPr>
                <p:cNvSpPr/>
                <p:nvPr/>
              </p:nvSpPr>
              <p:spPr>
                <a:xfrm>
                  <a:off x="7445843" y="1156535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F1AD0067-4066-9A4E-BE41-F95A553EA7CF}"/>
                    </a:ext>
                  </a:extLst>
                </p:cNvPr>
                <p:cNvSpPr/>
                <p:nvPr/>
              </p:nvSpPr>
              <p:spPr>
                <a:xfrm>
                  <a:off x="7554174" y="1156535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15" name="타원 14">
                  <a:extLst>
                    <a:ext uri="{FF2B5EF4-FFF2-40B4-BE49-F238E27FC236}">
                      <a16:creationId xmlns:a16="http://schemas.microsoft.com/office/drawing/2014/main" id="{A4EFC794-6BCB-FC4B-88AA-BA91D35B6662}"/>
                    </a:ext>
                  </a:extLst>
                </p:cNvPr>
                <p:cNvSpPr/>
                <p:nvPr/>
              </p:nvSpPr>
              <p:spPr>
                <a:xfrm>
                  <a:off x="7665024" y="1156535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16" name="타원 15">
                  <a:extLst>
                    <a:ext uri="{FF2B5EF4-FFF2-40B4-BE49-F238E27FC236}">
                      <a16:creationId xmlns:a16="http://schemas.microsoft.com/office/drawing/2014/main" id="{A902AE18-8601-2544-931B-A515B814D9F4}"/>
                    </a:ext>
                  </a:extLst>
                </p:cNvPr>
                <p:cNvSpPr/>
                <p:nvPr/>
              </p:nvSpPr>
              <p:spPr>
                <a:xfrm>
                  <a:off x="7773355" y="1156535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73624567-5134-F440-B773-A101F6CB4B90}"/>
                    </a:ext>
                  </a:extLst>
                </p:cNvPr>
                <p:cNvSpPr/>
                <p:nvPr/>
              </p:nvSpPr>
              <p:spPr>
                <a:xfrm>
                  <a:off x="7881686" y="1156535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161C891C-E16D-9545-8908-24A9B9703C28}"/>
                    </a:ext>
                  </a:extLst>
                </p:cNvPr>
                <p:cNvSpPr/>
                <p:nvPr/>
              </p:nvSpPr>
              <p:spPr>
                <a:xfrm>
                  <a:off x="7990016" y="1156535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0B69599A-879D-9041-BC08-D69B327A7AC9}"/>
                    </a:ext>
                  </a:extLst>
                </p:cNvPr>
                <p:cNvSpPr/>
                <p:nvPr/>
              </p:nvSpPr>
              <p:spPr>
                <a:xfrm>
                  <a:off x="8098347" y="1156535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B48F8212-0EE1-1948-8E77-ABAB9624670C}"/>
                    </a:ext>
                  </a:extLst>
                </p:cNvPr>
                <p:cNvSpPr/>
                <p:nvPr/>
              </p:nvSpPr>
              <p:spPr>
                <a:xfrm>
                  <a:off x="8206678" y="1156535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82EE3344-FCF7-CA41-A4FD-3A4B2E9E5935}"/>
                    </a:ext>
                  </a:extLst>
                </p:cNvPr>
                <p:cNvSpPr/>
                <p:nvPr/>
              </p:nvSpPr>
              <p:spPr>
                <a:xfrm>
                  <a:off x="7334993" y="126738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845C3C1C-3C29-BB41-A804-069481A35118}"/>
                    </a:ext>
                  </a:extLst>
                </p:cNvPr>
                <p:cNvSpPr/>
                <p:nvPr/>
              </p:nvSpPr>
              <p:spPr>
                <a:xfrm>
                  <a:off x="7445843" y="126738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3BEDE2C0-6A5D-3B4F-AF84-FAF2B8B5CA8F}"/>
                    </a:ext>
                  </a:extLst>
                </p:cNvPr>
                <p:cNvSpPr/>
                <p:nvPr/>
              </p:nvSpPr>
              <p:spPr>
                <a:xfrm>
                  <a:off x="7554174" y="126738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2F786133-8E14-0C46-86B3-2B9105A640AE}"/>
                    </a:ext>
                  </a:extLst>
                </p:cNvPr>
                <p:cNvSpPr/>
                <p:nvPr/>
              </p:nvSpPr>
              <p:spPr>
                <a:xfrm>
                  <a:off x="7665024" y="126738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9B5FAF91-ECEA-1947-A031-20C96069EA24}"/>
                    </a:ext>
                  </a:extLst>
                </p:cNvPr>
                <p:cNvSpPr/>
                <p:nvPr/>
              </p:nvSpPr>
              <p:spPr>
                <a:xfrm>
                  <a:off x="7773355" y="126738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BFBE4FFB-0AE2-904F-9553-706F21E39225}"/>
                    </a:ext>
                  </a:extLst>
                </p:cNvPr>
                <p:cNvSpPr/>
                <p:nvPr/>
              </p:nvSpPr>
              <p:spPr>
                <a:xfrm>
                  <a:off x="7881686" y="126738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AAD810B8-17F4-FA46-BEF3-461B7A796B32}"/>
                    </a:ext>
                  </a:extLst>
                </p:cNvPr>
                <p:cNvSpPr/>
                <p:nvPr/>
              </p:nvSpPr>
              <p:spPr>
                <a:xfrm>
                  <a:off x="7990016" y="126738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1D4FD436-FBD8-854E-B5BA-56E95B593E40}"/>
                    </a:ext>
                  </a:extLst>
                </p:cNvPr>
                <p:cNvSpPr/>
                <p:nvPr/>
              </p:nvSpPr>
              <p:spPr>
                <a:xfrm>
                  <a:off x="8098347" y="126738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493A69A6-BEBA-D544-A1BE-9C84335C7CE8}"/>
                    </a:ext>
                  </a:extLst>
                </p:cNvPr>
                <p:cNvSpPr/>
                <p:nvPr/>
              </p:nvSpPr>
              <p:spPr>
                <a:xfrm>
                  <a:off x="8206678" y="126738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91BAA49D-CADF-984E-B5F6-FC0989D9A693}"/>
                    </a:ext>
                  </a:extLst>
                </p:cNvPr>
                <p:cNvSpPr/>
                <p:nvPr/>
              </p:nvSpPr>
              <p:spPr>
                <a:xfrm>
                  <a:off x="7334993" y="1378237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DDA0FBC0-6F70-164F-A561-07CEF96B1B67}"/>
                    </a:ext>
                  </a:extLst>
                </p:cNvPr>
                <p:cNvSpPr/>
                <p:nvPr/>
              </p:nvSpPr>
              <p:spPr>
                <a:xfrm>
                  <a:off x="7445843" y="1378237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8FF33AC2-54B1-FF42-B2B2-3B6040FD74E0}"/>
                    </a:ext>
                  </a:extLst>
                </p:cNvPr>
                <p:cNvSpPr/>
                <p:nvPr/>
              </p:nvSpPr>
              <p:spPr>
                <a:xfrm>
                  <a:off x="7554174" y="1378237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4C29BCB8-1820-FB45-8FA8-2999DF890AAE}"/>
                    </a:ext>
                  </a:extLst>
                </p:cNvPr>
                <p:cNvSpPr/>
                <p:nvPr/>
              </p:nvSpPr>
              <p:spPr>
                <a:xfrm>
                  <a:off x="7665024" y="1378237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5251AD78-DF83-0340-A194-752D72CCC32F}"/>
                    </a:ext>
                  </a:extLst>
                </p:cNvPr>
                <p:cNvSpPr/>
                <p:nvPr/>
              </p:nvSpPr>
              <p:spPr>
                <a:xfrm>
                  <a:off x="7773355" y="1378237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22F0CA79-EDBA-764D-9394-07F4A36DF8A0}"/>
                    </a:ext>
                  </a:extLst>
                </p:cNvPr>
                <p:cNvSpPr/>
                <p:nvPr/>
              </p:nvSpPr>
              <p:spPr>
                <a:xfrm>
                  <a:off x="7881686" y="1378237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6C247BA2-D1E4-8248-8B10-972EFAF0EEC0}"/>
                    </a:ext>
                  </a:extLst>
                </p:cNvPr>
                <p:cNvSpPr/>
                <p:nvPr/>
              </p:nvSpPr>
              <p:spPr>
                <a:xfrm>
                  <a:off x="7990016" y="1378237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03E1F606-B087-DC4F-846F-F08031CC46EA}"/>
                    </a:ext>
                  </a:extLst>
                </p:cNvPr>
                <p:cNvSpPr/>
                <p:nvPr/>
              </p:nvSpPr>
              <p:spPr>
                <a:xfrm>
                  <a:off x="8098347" y="1378237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77B07C07-546A-9445-96AA-FEE7F350ECB3}"/>
                    </a:ext>
                  </a:extLst>
                </p:cNvPr>
                <p:cNvSpPr/>
                <p:nvPr/>
              </p:nvSpPr>
              <p:spPr>
                <a:xfrm>
                  <a:off x="8206678" y="1378237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72294A9E-232F-9B44-B734-786F29EFD905}"/>
                    </a:ext>
                  </a:extLst>
                </p:cNvPr>
                <p:cNvSpPr/>
                <p:nvPr/>
              </p:nvSpPr>
              <p:spPr>
                <a:xfrm>
                  <a:off x="7334993" y="1489087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22DDB8F1-DCDF-2A4A-B663-00E0FD5EBB75}"/>
                    </a:ext>
                  </a:extLst>
                </p:cNvPr>
                <p:cNvSpPr/>
                <p:nvPr/>
              </p:nvSpPr>
              <p:spPr>
                <a:xfrm>
                  <a:off x="7445843" y="1489087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41" name="타원 40">
                  <a:extLst>
                    <a:ext uri="{FF2B5EF4-FFF2-40B4-BE49-F238E27FC236}">
                      <a16:creationId xmlns:a16="http://schemas.microsoft.com/office/drawing/2014/main" id="{50CA5EAA-17DE-B841-A5EE-1ED965D50F67}"/>
                    </a:ext>
                  </a:extLst>
                </p:cNvPr>
                <p:cNvSpPr/>
                <p:nvPr/>
              </p:nvSpPr>
              <p:spPr>
                <a:xfrm>
                  <a:off x="7554174" y="1489087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42" name="타원 41">
                  <a:extLst>
                    <a:ext uri="{FF2B5EF4-FFF2-40B4-BE49-F238E27FC236}">
                      <a16:creationId xmlns:a16="http://schemas.microsoft.com/office/drawing/2014/main" id="{C8CF563D-7ED1-1947-9520-939944540CA1}"/>
                    </a:ext>
                  </a:extLst>
                </p:cNvPr>
                <p:cNvSpPr/>
                <p:nvPr/>
              </p:nvSpPr>
              <p:spPr>
                <a:xfrm>
                  <a:off x="7665024" y="1489087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43" name="타원 42">
                  <a:extLst>
                    <a:ext uri="{FF2B5EF4-FFF2-40B4-BE49-F238E27FC236}">
                      <a16:creationId xmlns:a16="http://schemas.microsoft.com/office/drawing/2014/main" id="{7C1C9D28-A043-B744-A763-D2B0F151257A}"/>
                    </a:ext>
                  </a:extLst>
                </p:cNvPr>
                <p:cNvSpPr/>
                <p:nvPr/>
              </p:nvSpPr>
              <p:spPr>
                <a:xfrm>
                  <a:off x="7773355" y="1489087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44" name="타원 43">
                  <a:extLst>
                    <a:ext uri="{FF2B5EF4-FFF2-40B4-BE49-F238E27FC236}">
                      <a16:creationId xmlns:a16="http://schemas.microsoft.com/office/drawing/2014/main" id="{412D9165-D4F3-B84E-B9EF-4E73DFCDB9E3}"/>
                    </a:ext>
                  </a:extLst>
                </p:cNvPr>
                <p:cNvSpPr/>
                <p:nvPr/>
              </p:nvSpPr>
              <p:spPr>
                <a:xfrm>
                  <a:off x="7881686" y="1489087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45" name="타원 44">
                  <a:extLst>
                    <a:ext uri="{FF2B5EF4-FFF2-40B4-BE49-F238E27FC236}">
                      <a16:creationId xmlns:a16="http://schemas.microsoft.com/office/drawing/2014/main" id="{ABC943DA-6CA8-2949-B09E-E7C0C9CE4BAF}"/>
                    </a:ext>
                  </a:extLst>
                </p:cNvPr>
                <p:cNvSpPr/>
                <p:nvPr/>
              </p:nvSpPr>
              <p:spPr>
                <a:xfrm>
                  <a:off x="7990016" y="1489087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46" name="타원 45">
                  <a:extLst>
                    <a:ext uri="{FF2B5EF4-FFF2-40B4-BE49-F238E27FC236}">
                      <a16:creationId xmlns:a16="http://schemas.microsoft.com/office/drawing/2014/main" id="{5D2CD0AD-4A7A-FD42-B9B7-FBB902DA1875}"/>
                    </a:ext>
                  </a:extLst>
                </p:cNvPr>
                <p:cNvSpPr/>
                <p:nvPr/>
              </p:nvSpPr>
              <p:spPr>
                <a:xfrm>
                  <a:off x="8098347" y="1489087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47" name="타원 46">
                  <a:extLst>
                    <a:ext uri="{FF2B5EF4-FFF2-40B4-BE49-F238E27FC236}">
                      <a16:creationId xmlns:a16="http://schemas.microsoft.com/office/drawing/2014/main" id="{1700C24E-1701-434D-8ACA-669BBAA4B864}"/>
                    </a:ext>
                  </a:extLst>
                </p:cNvPr>
                <p:cNvSpPr/>
                <p:nvPr/>
              </p:nvSpPr>
              <p:spPr>
                <a:xfrm>
                  <a:off x="8206678" y="1489087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48" name="타원 47">
                  <a:extLst>
                    <a:ext uri="{FF2B5EF4-FFF2-40B4-BE49-F238E27FC236}">
                      <a16:creationId xmlns:a16="http://schemas.microsoft.com/office/drawing/2014/main" id="{C0224DE9-FDFF-DF41-BE7A-7F8306E3AA63}"/>
                    </a:ext>
                  </a:extLst>
                </p:cNvPr>
                <p:cNvSpPr/>
                <p:nvPr/>
              </p:nvSpPr>
              <p:spPr>
                <a:xfrm>
                  <a:off x="7334993" y="159943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49" name="타원 48">
                  <a:extLst>
                    <a:ext uri="{FF2B5EF4-FFF2-40B4-BE49-F238E27FC236}">
                      <a16:creationId xmlns:a16="http://schemas.microsoft.com/office/drawing/2014/main" id="{6699081B-AB40-0E41-9030-7A829A60D0B6}"/>
                    </a:ext>
                  </a:extLst>
                </p:cNvPr>
                <p:cNvSpPr/>
                <p:nvPr/>
              </p:nvSpPr>
              <p:spPr>
                <a:xfrm>
                  <a:off x="7445843" y="159943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50" name="타원 49">
                  <a:extLst>
                    <a:ext uri="{FF2B5EF4-FFF2-40B4-BE49-F238E27FC236}">
                      <a16:creationId xmlns:a16="http://schemas.microsoft.com/office/drawing/2014/main" id="{8142DCCC-4E7C-1240-9049-5B6ABA22DDE3}"/>
                    </a:ext>
                  </a:extLst>
                </p:cNvPr>
                <p:cNvSpPr/>
                <p:nvPr/>
              </p:nvSpPr>
              <p:spPr>
                <a:xfrm>
                  <a:off x="7554174" y="159943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51" name="타원 50">
                  <a:extLst>
                    <a:ext uri="{FF2B5EF4-FFF2-40B4-BE49-F238E27FC236}">
                      <a16:creationId xmlns:a16="http://schemas.microsoft.com/office/drawing/2014/main" id="{1ACF3C7F-8207-0C4B-9B4C-111E4FA62C69}"/>
                    </a:ext>
                  </a:extLst>
                </p:cNvPr>
                <p:cNvSpPr/>
                <p:nvPr/>
              </p:nvSpPr>
              <p:spPr>
                <a:xfrm>
                  <a:off x="7665024" y="159943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52" name="타원 51">
                  <a:extLst>
                    <a:ext uri="{FF2B5EF4-FFF2-40B4-BE49-F238E27FC236}">
                      <a16:creationId xmlns:a16="http://schemas.microsoft.com/office/drawing/2014/main" id="{1B88E7B4-0405-6D4E-BC4A-27E6B5F61B58}"/>
                    </a:ext>
                  </a:extLst>
                </p:cNvPr>
                <p:cNvSpPr/>
                <p:nvPr/>
              </p:nvSpPr>
              <p:spPr>
                <a:xfrm>
                  <a:off x="7773355" y="159943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53" name="타원 52">
                  <a:extLst>
                    <a:ext uri="{FF2B5EF4-FFF2-40B4-BE49-F238E27FC236}">
                      <a16:creationId xmlns:a16="http://schemas.microsoft.com/office/drawing/2014/main" id="{DE346189-DD23-8742-8B8A-22220A58059D}"/>
                    </a:ext>
                  </a:extLst>
                </p:cNvPr>
                <p:cNvSpPr/>
                <p:nvPr/>
              </p:nvSpPr>
              <p:spPr>
                <a:xfrm>
                  <a:off x="7881686" y="159943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54" name="타원 53">
                  <a:extLst>
                    <a:ext uri="{FF2B5EF4-FFF2-40B4-BE49-F238E27FC236}">
                      <a16:creationId xmlns:a16="http://schemas.microsoft.com/office/drawing/2014/main" id="{FBE82307-B72B-254A-B5B8-35F5326A16BF}"/>
                    </a:ext>
                  </a:extLst>
                </p:cNvPr>
                <p:cNvSpPr/>
                <p:nvPr/>
              </p:nvSpPr>
              <p:spPr>
                <a:xfrm>
                  <a:off x="7990016" y="159943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55" name="타원 54">
                  <a:extLst>
                    <a:ext uri="{FF2B5EF4-FFF2-40B4-BE49-F238E27FC236}">
                      <a16:creationId xmlns:a16="http://schemas.microsoft.com/office/drawing/2014/main" id="{568ED96C-27F6-8647-99CC-5357B9CF4328}"/>
                    </a:ext>
                  </a:extLst>
                </p:cNvPr>
                <p:cNvSpPr/>
                <p:nvPr/>
              </p:nvSpPr>
              <p:spPr>
                <a:xfrm>
                  <a:off x="8098347" y="159943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56" name="타원 55">
                  <a:extLst>
                    <a:ext uri="{FF2B5EF4-FFF2-40B4-BE49-F238E27FC236}">
                      <a16:creationId xmlns:a16="http://schemas.microsoft.com/office/drawing/2014/main" id="{782232DE-9E1C-CA4B-A14A-A20D1C8239F7}"/>
                    </a:ext>
                  </a:extLst>
                </p:cNvPr>
                <p:cNvSpPr/>
                <p:nvPr/>
              </p:nvSpPr>
              <p:spPr>
                <a:xfrm>
                  <a:off x="8206678" y="159943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57" name="타원 56">
                  <a:extLst>
                    <a:ext uri="{FF2B5EF4-FFF2-40B4-BE49-F238E27FC236}">
                      <a16:creationId xmlns:a16="http://schemas.microsoft.com/office/drawing/2014/main" id="{4C5B6098-774B-2F4A-93D4-094D456B3C43}"/>
                    </a:ext>
                  </a:extLst>
                </p:cNvPr>
                <p:cNvSpPr/>
                <p:nvPr/>
              </p:nvSpPr>
              <p:spPr>
                <a:xfrm>
                  <a:off x="7334993" y="171028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58" name="타원 57">
                  <a:extLst>
                    <a:ext uri="{FF2B5EF4-FFF2-40B4-BE49-F238E27FC236}">
                      <a16:creationId xmlns:a16="http://schemas.microsoft.com/office/drawing/2014/main" id="{ECA4F80A-5D27-9E40-9341-8ACD89D1881A}"/>
                    </a:ext>
                  </a:extLst>
                </p:cNvPr>
                <p:cNvSpPr/>
                <p:nvPr/>
              </p:nvSpPr>
              <p:spPr>
                <a:xfrm>
                  <a:off x="7445843" y="171028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59" name="타원 58">
                  <a:extLst>
                    <a:ext uri="{FF2B5EF4-FFF2-40B4-BE49-F238E27FC236}">
                      <a16:creationId xmlns:a16="http://schemas.microsoft.com/office/drawing/2014/main" id="{793EF0DC-A142-A045-99D6-101EB9655B26}"/>
                    </a:ext>
                  </a:extLst>
                </p:cNvPr>
                <p:cNvSpPr/>
                <p:nvPr/>
              </p:nvSpPr>
              <p:spPr>
                <a:xfrm>
                  <a:off x="7554174" y="171028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60" name="타원 59">
                  <a:extLst>
                    <a:ext uri="{FF2B5EF4-FFF2-40B4-BE49-F238E27FC236}">
                      <a16:creationId xmlns:a16="http://schemas.microsoft.com/office/drawing/2014/main" id="{0F833A18-AAAA-C246-BA79-BBDEEE8B163F}"/>
                    </a:ext>
                  </a:extLst>
                </p:cNvPr>
                <p:cNvSpPr/>
                <p:nvPr/>
              </p:nvSpPr>
              <p:spPr>
                <a:xfrm>
                  <a:off x="7665024" y="171028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61" name="타원 60">
                  <a:extLst>
                    <a:ext uri="{FF2B5EF4-FFF2-40B4-BE49-F238E27FC236}">
                      <a16:creationId xmlns:a16="http://schemas.microsoft.com/office/drawing/2014/main" id="{0D5286F0-115D-F14C-8B52-CA07BE5F315B}"/>
                    </a:ext>
                  </a:extLst>
                </p:cNvPr>
                <p:cNvSpPr/>
                <p:nvPr/>
              </p:nvSpPr>
              <p:spPr>
                <a:xfrm>
                  <a:off x="7773355" y="171028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62" name="타원 61">
                  <a:extLst>
                    <a:ext uri="{FF2B5EF4-FFF2-40B4-BE49-F238E27FC236}">
                      <a16:creationId xmlns:a16="http://schemas.microsoft.com/office/drawing/2014/main" id="{272FA11A-03CA-644B-80DA-BBFF9C836C1C}"/>
                    </a:ext>
                  </a:extLst>
                </p:cNvPr>
                <p:cNvSpPr/>
                <p:nvPr/>
              </p:nvSpPr>
              <p:spPr>
                <a:xfrm>
                  <a:off x="7881686" y="171028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63" name="타원 62">
                  <a:extLst>
                    <a:ext uri="{FF2B5EF4-FFF2-40B4-BE49-F238E27FC236}">
                      <a16:creationId xmlns:a16="http://schemas.microsoft.com/office/drawing/2014/main" id="{7017B76B-1A82-824C-B5B1-557810605027}"/>
                    </a:ext>
                  </a:extLst>
                </p:cNvPr>
                <p:cNvSpPr/>
                <p:nvPr/>
              </p:nvSpPr>
              <p:spPr>
                <a:xfrm>
                  <a:off x="7990016" y="171028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64" name="타원 63">
                  <a:extLst>
                    <a:ext uri="{FF2B5EF4-FFF2-40B4-BE49-F238E27FC236}">
                      <a16:creationId xmlns:a16="http://schemas.microsoft.com/office/drawing/2014/main" id="{EF2F62C4-70DF-D649-8324-0F4880116A25}"/>
                    </a:ext>
                  </a:extLst>
                </p:cNvPr>
                <p:cNvSpPr/>
                <p:nvPr/>
              </p:nvSpPr>
              <p:spPr>
                <a:xfrm>
                  <a:off x="8098347" y="171028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65" name="타원 64">
                  <a:extLst>
                    <a:ext uri="{FF2B5EF4-FFF2-40B4-BE49-F238E27FC236}">
                      <a16:creationId xmlns:a16="http://schemas.microsoft.com/office/drawing/2014/main" id="{7A5F74E1-8E32-3142-87F8-ED5E15B8E36F}"/>
                    </a:ext>
                  </a:extLst>
                </p:cNvPr>
                <p:cNvSpPr/>
                <p:nvPr/>
              </p:nvSpPr>
              <p:spPr>
                <a:xfrm>
                  <a:off x="8206678" y="171028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66" name="타원 65">
                  <a:extLst>
                    <a:ext uri="{FF2B5EF4-FFF2-40B4-BE49-F238E27FC236}">
                      <a16:creationId xmlns:a16="http://schemas.microsoft.com/office/drawing/2014/main" id="{671AE637-A995-3F4E-8DCD-7940625B427E}"/>
                    </a:ext>
                  </a:extLst>
                </p:cNvPr>
                <p:cNvSpPr/>
                <p:nvPr/>
              </p:nvSpPr>
              <p:spPr>
                <a:xfrm>
                  <a:off x="7334993" y="182113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67" name="타원 66">
                  <a:extLst>
                    <a:ext uri="{FF2B5EF4-FFF2-40B4-BE49-F238E27FC236}">
                      <a16:creationId xmlns:a16="http://schemas.microsoft.com/office/drawing/2014/main" id="{7CCB8CF7-5CA5-4E4D-95F6-777D9D916297}"/>
                    </a:ext>
                  </a:extLst>
                </p:cNvPr>
                <p:cNvSpPr/>
                <p:nvPr/>
              </p:nvSpPr>
              <p:spPr>
                <a:xfrm>
                  <a:off x="7445843" y="182113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68" name="타원 67">
                  <a:extLst>
                    <a:ext uri="{FF2B5EF4-FFF2-40B4-BE49-F238E27FC236}">
                      <a16:creationId xmlns:a16="http://schemas.microsoft.com/office/drawing/2014/main" id="{DEC8CA9A-65DE-1A43-9192-8067DE597D34}"/>
                    </a:ext>
                  </a:extLst>
                </p:cNvPr>
                <p:cNvSpPr/>
                <p:nvPr/>
              </p:nvSpPr>
              <p:spPr>
                <a:xfrm>
                  <a:off x="7554174" y="182113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69" name="타원 68">
                  <a:extLst>
                    <a:ext uri="{FF2B5EF4-FFF2-40B4-BE49-F238E27FC236}">
                      <a16:creationId xmlns:a16="http://schemas.microsoft.com/office/drawing/2014/main" id="{6DC95044-C82F-2543-9C94-EF7990515946}"/>
                    </a:ext>
                  </a:extLst>
                </p:cNvPr>
                <p:cNvSpPr/>
                <p:nvPr/>
              </p:nvSpPr>
              <p:spPr>
                <a:xfrm>
                  <a:off x="7665024" y="182113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70" name="타원 69">
                  <a:extLst>
                    <a:ext uri="{FF2B5EF4-FFF2-40B4-BE49-F238E27FC236}">
                      <a16:creationId xmlns:a16="http://schemas.microsoft.com/office/drawing/2014/main" id="{E19D7123-6AEF-3745-A81F-AAB9D7B04D4C}"/>
                    </a:ext>
                  </a:extLst>
                </p:cNvPr>
                <p:cNvSpPr/>
                <p:nvPr/>
              </p:nvSpPr>
              <p:spPr>
                <a:xfrm>
                  <a:off x="7773355" y="182113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71" name="타원 70">
                  <a:extLst>
                    <a:ext uri="{FF2B5EF4-FFF2-40B4-BE49-F238E27FC236}">
                      <a16:creationId xmlns:a16="http://schemas.microsoft.com/office/drawing/2014/main" id="{320FEDFA-8D3A-B242-8874-82F3ABC9D599}"/>
                    </a:ext>
                  </a:extLst>
                </p:cNvPr>
                <p:cNvSpPr/>
                <p:nvPr/>
              </p:nvSpPr>
              <p:spPr>
                <a:xfrm>
                  <a:off x="7881686" y="182113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72" name="타원 71">
                  <a:extLst>
                    <a:ext uri="{FF2B5EF4-FFF2-40B4-BE49-F238E27FC236}">
                      <a16:creationId xmlns:a16="http://schemas.microsoft.com/office/drawing/2014/main" id="{3F20039D-0B07-7045-9476-C6CDFD233933}"/>
                    </a:ext>
                  </a:extLst>
                </p:cNvPr>
                <p:cNvSpPr/>
                <p:nvPr/>
              </p:nvSpPr>
              <p:spPr>
                <a:xfrm>
                  <a:off x="7990016" y="182113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73" name="타원 72">
                  <a:extLst>
                    <a:ext uri="{FF2B5EF4-FFF2-40B4-BE49-F238E27FC236}">
                      <a16:creationId xmlns:a16="http://schemas.microsoft.com/office/drawing/2014/main" id="{0333C82E-8522-D540-9967-6AEF84B48A93}"/>
                    </a:ext>
                  </a:extLst>
                </p:cNvPr>
                <p:cNvSpPr/>
                <p:nvPr/>
              </p:nvSpPr>
              <p:spPr>
                <a:xfrm>
                  <a:off x="8098347" y="182113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74" name="타원 73">
                  <a:extLst>
                    <a:ext uri="{FF2B5EF4-FFF2-40B4-BE49-F238E27FC236}">
                      <a16:creationId xmlns:a16="http://schemas.microsoft.com/office/drawing/2014/main" id="{4321D823-E933-A44D-99E8-F3369EBE3F65}"/>
                    </a:ext>
                  </a:extLst>
                </p:cNvPr>
                <p:cNvSpPr/>
                <p:nvPr/>
              </p:nvSpPr>
              <p:spPr>
                <a:xfrm>
                  <a:off x="8206678" y="1821136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75" name="타원 74">
                  <a:extLst>
                    <a:ext uri="{FF2B5EF4-FFF2-40B4-BE49-F238E27FC236}">
                      <a16:creationId xmlns:a16="http://schemas.microsoft.com/office/drawing/2014/main" id="{692A7252-AEE0-2B4B-8DCB-F67A77C4123E}"/>
                    </a:ext>
                  </a:extLst>
                </p:cNvPr>
                <p:cNvSpPr/>
                <p:nvPr/>
              </p:nvSpPr>
              <p:spPr>
                <a:xfrm>
                  <a:off x="7334993" y="1940471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76" name="타원 75">
                  <a:extLst>
                    <a:ext uri="{FF2B5EF4-FFF2-40B4-BE49-F238E27FC236}">
                      <a16:creationId xmlns:a16="http://schemas.microsoft.com/office/drawing/2014/main" id="{9B85D2D8-C189-D045-832D-318586AFD7DB}"/>
                    </a:ext>
                  </a:extLst>
                </p:cNvPr>
                <p:cNvSpPr/>
                <p:nvPr/>
              </p:nvSpPr>
              <p:spPr>
                <a:xfrm>
                  <a:off x="7445843" y="1940471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77" name="타원 76">
                  <a:extLst>
                    <a:ext uri="{FF2B5EF4-FFF2-40B4-BE49-F238E27FC236}">
                      <a16:creationId xmlns:a16="http://schemas.microsoft.com/office/drawing/2014/main" id="{02F8EBDF-39EE-F941-BE58-C12B0318F6B1}"/>
                    </a:ext>
                  </a:extLst>
                </p:cNvPr>
                <p:cNvSpPr/>
                <p:nvPr/>
              </p:nvSpPr>
              <p:spPr>
                <a:xfrm>
                  <a:off x="7554174" y="1940471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78" name="타원 77">
                  <a:extLst>
                    <a:ext uri="{FF2B5EF4-FFF2-40B4-BE49-F238E27FC236}">
                      <a16:creationId xmlns:a16="http://schemas.microsoft.com/office/drawing/2014/main" id="{D651245A-3129-D94E-A265-6F4C1ED10F01}"/>
                    </a:ext>
                  </a:extLst>
                </p:cNvPr>
                <p:cNvSpPr/>
                <p:nvPr/>
              </p:nvSpPr>
              <p:spPr>
                <a:xfrm>
                  <a:off x="7665024" y="1940471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79" name="타원 78">
                  <a:extLst>
                    <a:ext uri="{FF2B5EF4-FFF2-40B4-BE49-F238E27FC236}">
                      <a16:creationId xmlns:a16="http://schemas.microsoft.com/office/drawing/2014/main" id="{B8077716-B6F9-AB4E-9795-04164E5024B2}"/>
                    </a:ext>
                  </a:extLst>
                </p:cNvPr>
                <p:cNvSpPr/>
                <p:nvPr/>
              </p:nvSpPr>
              <p:spPr>
                <a:xfrm>
                  <a:off x="7773355" y="1940471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80" name="타원 79">
                  <a:extLst>
                    <a:ext uri="{FF2B5EF4-FFF2-40B4-BE49-F238E27FC236}">
                      <a16:creationId xmlns:a16="http://schemas.microsoft.com/office/drawing/2014/main" id="{EB785E5B-7C45-1845-AD9D-B6B6AB32CC2C}"/>
                    </a:ext>
                  </a:extLst>
                </p:cNvPr>
                <p:cNvSpPr/>
                <p:nvPr/>
              </p:nvSpPr>
              <p:spPr>
                <a:xfrm>
                  <a:off x="7881686" y="1940471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81" name="타원 80">
                  <a:extLst>
                    <a:ext uri="{FF2B5EF4-FFF2-40B4-BE49-F238E27FC236}">
                      <a16:creationId xmlns:a16="http://schemas.microsoft.com/office/drawing/2014/main" id="{3D122DC9-1F14-8F4F-8F94-E24A64D3D50D}"/>
                    </a:ext>
                  </a:extLst>
                </p:cNvPr>
                <p:cNvSpPr/>
                <p:nvPr/>
              </p:nvSpPr>
              <p:spPr>
                <a:xfrm>
                  <a:off x="7990016" y="1940471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82" name="타원 81">
                  <a:extLst>
                    <a:ext uri="{FF2B5EF4-FFF2-40B4-BE49-F238E27FC236}">
                      <a16:creationId xmlns:a16="http://schemas.microsoft.com/office/drawing/2014/main" id="{E1672D00-63E1-8E4B-AA52-33D83651EEE8}"/>
                    </a:ext>
                  </a:extLst>
                </p:cNvPr>
                <p:cNvSpPr/>
                <p:nvPr/>
              </p:nvSpPr>
              <p:spPr>
                <a:xfrm>
                  <a:off x="8098347" y="1940471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  <p:sp>
              <p:nvSpPr>
                <p:cNvPr id="83" name="타원 82">
                  <a:extLst>
                    <a:ext uri="{FF2B5EF4-FFF2-40B4-BE49-F238E27FC236}">
                      <a16:creationId xmlns:a16="http://schemas.microsoft.com/office/drawing/2014/main" id="{D36C9BCF-BA24-E945-8247-CE396D84973C}"/>
                    </a:ext>
                  </a:extLst>
                </p:cNvPr>
                <p:cNvSpPr/>
                <p:nvPr/>
              </p:nvSpPr>
              <p:spPr>
                <a:xfrm>
                  <a:off x="8206678" y="1940471"/>
                  <a:ext cx="110850" cy="110850"/>
                </a:xfrm>
                <a:prstGeom prst="ellipse">
                  <a:avLst/>
                </a:prstGeom>
                <a:solidFill>
                  <a:srgbClr val="E14D59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kumimoji="1" lang="ko-KR" altLang="en-US" sz="1200"/>
                </a:p>
              </p:txBody>
            </p:sp>
          </p:grp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BF74673F-1B7A-C04F-B4DA-A6B21B6D6E5F}"/>
                  </a:ext>
                </a:extLst>
              </p:cNvPr>
              <p:cNvSpPr txBox="1"/>
              <p:nvPr/>
            </p:nvSpPr>
            <p:spPr>
              <a:xfrm>
                <a:off x="7373875" y="2101451"/>
                <a:ext cx="856916" cy="3011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sz="900" dirty="0"/>
                  <a:t>[7x9]</a:t>
                </a:r>
                <a:endParaRPr kumimoji="1" lang="ko-KR" altLang="en-US" sz="900" dirty="0"/>
              </a:p>
            </p:txBody>
          </p:sp>
        </p:grpSp>
        <p:grpSp>
          <p:nvGrpSpPr>
            <p:cNvPr id="84" name="그룹 83">
              <a:extLst>
                <a:ext uri="{FF2B5EF4-FFF2-40B4-BE49-F238E27FC236}">
                  <a16:creationId xmlns:a16="http://schemas.microsoft.com/office/drawing/2014/main" id="{9286D65F-E4CC-BB4A-B324-2EFE3645EA12}"/>
                </a:ext>
              </a:extLst>
            </p:cNvPr>
            <p:cNvGrpSpPr/>
            <p:nvPr/>
          </p:nvGrpSpPr>
          <p:grpSpPr>
            <a:xfrm>
              <a:off x="5998536" y="2042640"/>
              <a:ext cx="1215149" cy="2437421"/>
              <a:chOff x="5652190" y="1520507"/>
              <a:chExt cx="1548000" cy="3105075"/>
            </a:xfrm>
          </p:grpSpPr>
          <p:grpSp>
            <p:nvGrpSpPr>
              <p:cNvPr id="85" name="그룹 84">
                <a:extLst>
                  <a:ext uri="{FF2B5EF4-FFF2-40B4-BE49-F238E27FC236}">
                    <a16:creationId xmlns:a16="http://schemas.microsoft.com/office/drawing/2014/main" id="{FF10624C-8D36-B44B-A6DB-57EF48F1315C}"/>
                  </a:ext>
                </a:extLst>
              </p:cNvPr>
              <p:cNvGrpSpPr/>
              <p:nvPr/>
            </p:nvGrpSpPr>
            <p:grpSpPr>
              <a:xfrm>
                <a:off x="5652190" y="3245756"/>
                <a:ext cx="1546282" cy="1379826"/>
                <a:chOff x="2441620" y="2458238"/>
                <a:chExt cx="1139868" cy="1017160"/>
              </a:xfrm>
            </p:grpSpPr>
            <p:grpSp>
              <p:nvGrpSpPr>
                <p:cNvPr id="90" name="그룹 89">
                  <a:extLst>
                    <a:ext uri="{FF2B5EF4-FFF2-40B4-BE49-F238E27FC236}">
                      <a16:creationId xmlns:a16="http://schemas.microsoft.com/office/drawing/2014/main" id="{CDE047D3-742C-3E48-93A3-AD20CF65C3B3}"/>
                    </a:ext>
                  </a:extLst>
                </p:cNvPr>
                <p:cNvGrpSpPr/>
                <p:nvPr/>
              </p:nvGrpSpPr>
              <p:grpSpPr>
                <a:xfrm>
                  <a:off x="2441620" y="2976915"/>
                  <a:ext cx="1139868" cy="498483"/>
                  <a:chOff x="1215026" y="2991620"/>
                  <a:chExt cx="1139868" cy="498483"/>
                </a:xfrm>
              </p:grpSpPr>
              <p:sp>
                <p:nvSpPr>
                  <p:cNvPr id="94" name="사다리꼴[T] 93">
                    <a:extLst>
                      <a:ext uri="{FF2B5EF4-FFF2-40B4-BE49-F238E27FC236}">
                        <a16:creationId xmlns:a16="http://schemas.microsoft.com/office/drawing/2014/main" id="{50BFCD85-4AF7-7D4F-A062-A973EEF88808}"/>
                      </a:ext>
                    </a:extLst>
                  </p:cNvPr>
                  <p:cNvSpPr/>
                  <p:nvPr/>
                </p:nvSpPr>
                <p:spPr>
                  <a:xfrm>
                    <a:off x="1215026" y="3213104"/>
                    <a:ext cx="1139868" cy="276999"/>
                  </a:xfrm>
                  <a:prstGeom prst="trapezoid">
                    <a:avLst>
                      <a:gd name="adj" fmla="val 39635"/>
                    </a:avLst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kumimoji="1" lang="en-US" altLang="ko-KR" sz="900" dirty="0">
                        <a:solidFill>
                          <a:sysClr val="windowText" lastClr="000000"/>
                        </a:solidFill>
                      </a:rPr>
                      <a:t>fc layer</a:t>
                    </a:r>
                    <a:endParaRPr kumimoji="1" lang="ko-KR" altLang="en-US" sz="900" dirty="0">
                      <a:solidFill>
                        <a:sysClr val="windowText" lastClr="000000"/>
                      </a:solidFill>
                    </a:endParaRPr>
                  </a:p>
                </p:txBody>
              </p:sp>
              <p:sp>
                <p:nvSpPr>
                  <p:cNvPr id="95" name="직사각형 94">
                    <a:extLst>
                      <a:ext uri="{FF2B5EF4-FFF2-40B4-BE49-F238E27FC236}">
                        <a16:creationId xmlns:a16="http://schemas.microsoft.com/office/drawing/2014/main" id="{9520DDB4-6D37-B640-BA22-09E161A46DC4}"/>
                      </a:ext>
                    </a:extLst>
                  </p:cNvPr>
                  <p:cNvSpPr/>
                  <p:nvPr/>
                </p:nvSpPr>
                <p:spPr>
                  <a:xfrm>
                    <a:off x="1313413" y="2991620"/>
                    <a:ext cx="928830" cy="18288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r>
                      <a:rPr kumimoji="1" lang="en-US" altLang="ko-KR" sz="700" dirty="0" err="1">
                        <a:solidFill>
                          <a:sysClr val="windowText" lastClr="000000"/>
                        </a:solidFill>
                      </a:rPr>
                      <a:t>Relu</a:t>
                    </a:r>
                    <a:endParaRPr kumimoji="1" lang="ko-KR" altLang="en-US" sz="700" dirty="0">
                      <a:solidFill>
                        <a:sysClr val="windowText" lastClr="000000"/>
                      </a:solidFill>
                    </a:endParaRPr>
                  </a:p>
                </p:txBody>
              </p:sp>
            </p:grpSp>
            <p:grpSp>
              <p:nvGrpSpPr>
                <p:cNvPr id="91" name="그룹 90">
                  <a:extLst>
                    <a:ext uri="{FF2B5EF4-FFF2-40B4-BE49-F238E27FC236}">
                      <a16:creationId xmlns:a16="http://schemas.microsoft.com/office/drawing/2014/main" id="{9A6B8A52-45AA-5D44-A756-DB2F6EA0E6DA}"/>
                    </a:ext>
                  </a:extLst>
                </p:cNvPr>
                <p:cNvGrpSpPr/>
                <p:nvPr/>
              </p:nvGrpSpPr>
              <p:grpSpPr>
                <a:xfrm>
                  <a:off x="2441620" y="2458238"/>
                  <a:ext cx="1139868" cy="497107"/>
                  <a:chOff x="1215026" y="2472943"/>
                  <a:chExt cx="1139868" cy="497107"/>
                </a:xfrm>
              </p:grpSpPr>
              <p:sp>
                <p:nvSpPr>
                  <p:cNvPr id="92" name="사다리꼴[T] 91">
                    <a:extLst>
                      <a:ext uri="{FF2B5EF4-FFF2-40B4-BE49-F238E27FC236}">
                        <a16:creationId xmlns:a16="http://schemas.microsoft.com/office/drawing/2014/main" id="{54F7E4F4-28CA-2541-A270-9B60AF702657}"/>
                      </a:ext>
                    </a:extLst>
                  </p:cNvPr>
                  <p:cNvSpPr/>
                  <p:nvPr/>
                </p:nvSpPr>
                <p:spPr>
                  <a:xfrm>
                    <a:off x="1215026" y="2693051"/>
                    <a:ext cx="1139868" cy="276999"/>
                  </a:xfrm>
                  <a:prstGeom prst="trapezoid">
                    <a:avLst>
                      <a:gd name="adj" fmla="val 39635"/>
                    </a:avLst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kumimoji="1" lang="en-US" altLang="ko-KR" sz="900" dirty="0">
                        <a:solidFill>
                          <a:sysClr val="windowText" lastClr="000000"/>
                        </a:solidFill>
                      </a:rPr>
                      <a:t>fc layer</a:t>
                    </a:r>
                    <a:endParaRPr kumimoji="1" lang="ko-KR" altLang="en-US" sz="900" dirty="0">
                      <a:solidFill>
                        <a:sysClr val="windowText" lastClr="000000"/>
                      </a:solidFill>
                    </a:endParaRPr>
                  </a:p>
                </p:txBody>
              </p:sp>
              <p:sp>
                <p:nvSpPr>
                  <p:cNvPr id="93" name="직사각형 92">
                    <a:extLst>
                      <a:ext uri="{FF2B5EF4-FFF2-40B4-BE49-F238E27FC236}">
                        <a16:creationId xmlns:a16="http://schemas.microsoft.com/office/drawing/2014/main" id="{C45EA6D4-7FA9-4744-9A5F-0181EB2D02EA}"/>
                      </a:ext>
                    </a:extLst>
                  </p:cNvPr>
                  <p:cNvSpPr/>
                  <p:nvPr/>
                </p:nvSpPr>
                <p:spPr>
                  <a:xfrm>
                    <a:off x="1315913" y="2472943"/>
                    <a:ext cx="928830" cy="18288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r>
                      <a:rPr kumimoji="1" lang="en-US" altLang="ko-KR" sz="700" dirty="0" err="1">
                        <a:solidFill>
                          <a:sysClr val="windowText" lastClr="000000"/>
                        </a:solidFill>
                      </a:rPr>
                      <a:t>Relu</a:t>
                    </a:r>
                    <a:endParaRPr kumimoji="1" lang="ko-KR" altLang="en-US" sz="700" dirty="0">
                      <a:solidFill>
                        <a:sysClr val="windowText" lastClr="000000"/>
                      </a:solidFill>
                    </a:endParaRPr>
                  </a:p>
                </p:txBody>
              </p:sp>
            </p:grpSp>
          </p:grpSp>
          <p:sp>
            <p:nvSpPr>
              <p:cNvPr id="86" name="직사각형 85">
                <a:extLst>
                  <a:ext uri="{FF2B5EF4-FFF2-40B4-BE49-F238E27FC236}">
                    <a16:creationId xmlns:a16="http://schemas.microsoft.com/office/drawing/2014/main" id="{411F209A-19AE-6144-B1DA-EA7A5CE91A4F}"/>
                  </a:ext>
                </a:extLst>
              </p:cNvPr>
              <p:cNvSpPr/>
              <p:nvPr/>
            </p:nvSpPr>
            <p:spPr>
              <a:xfrm>
                <a:off x="5782620" y="1520507"/>
                <a:ext cx="1260000" cy="661559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800" dirty="0"/>
                  <a:t>Output [7x1]</a:t>
                </a:r>
                <a:endParaRPr kumimoji="1" lang="ko-KR" altLang="en-US" sz="800" dirty="0"/>
              </a:p>
            </p:txBody>
          </p:sp>
          <p:sp>
            <p:nvSpPr>
              <p:cNvPr id="87" name="사다리꼴[T] 86">
                <a:extLst>
                  <a:ext uri="{FF2B5EF4-FFF2-40B4-BE49-F238E27FC236}">
                    <a16:creationId xmlns:a16="http://schemas.microsoft.com/office/drawing/2014/main" id="{E1BFEA70-8445-BC4A-B9A2-64897A771C10}"/>
                  </a:ext>
                </a:extLst>
              </p:cNvPr>
              <p:cNvSpPr/>
              <p:nvPr/>
            </p:nvSpPr>
            <p:spPr>
              <a:xfrm>
                <a:off x="5652190" y="2822936"/>
                <a:ext cx="1548000" cy="375762"/>
              </a:xfrm>
              <a:prstGeom prst="trapezoid">
                <a:avLst>
                  <a:gd name="adj" fmla="val 39635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900" dirty="0">
                    <a:solidFill>
                      <a:sysClr val="windowText" lastClr="000000"/>
                    </a:solidFill>
                  </a:rPr>
                  <a:t>fc layer</a:t>
                </a:r>
                <a:endParaRPr kumimoji="1" lang="ko-KR" altLang="en-US" sz="9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88" name="직사각형 87">
                <a:extLst>
                  <a:ext uri="{FF2B5EF4-FFF2-40B4-BE49-F238E27FC236}">
                    <a16:creationId xmlns:a16="http://schemas.microsoft.com/office/drawing/2014/main" id="{66E8C7B7-3B01-F34B-A792-2A5557FA37D6}"/>
                  </a:ext>
                </a:extLst>
              </p:cNvPr>
              <p:cNvSpPr/>
              <p:nvPr/>
            </p:nvSpPr>
            <p:spPr>
              <a:xfrm>
                <a:off x="5789048" y="2523103"/>
                <a:ext cx="1260000" cy="24808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kumimoji="1" lang="en-US" altLang="ko-KR" sz="700">
                    <a:solidFill>
                      <a:sysClr val="windowText" lastClr="000000"/>
                    </a:solidFill>
                  </a:rPr>
                  <a:t>Relu</a:t>
                </a:r>
                <a:endParaRPr kumimoji="1" lang="ko-KR" altLang="en-US" sz="7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89" name="직사각형 88">
                <a:extLst>
                  <a:ext uri="{FF2B5EF4-FFF2-40B4-BE49-F238E27FC236}">
                    <a16:creationId xmlns:a16="http://schemas.microsoft.com/office/drawing/2014/main" id="{14822983-7F9B-7747-B332-DEFD0D1DA5AF}"/>
                  </a:ext>
                </a:extLst>
              </p:cNvPr>
              <p:cNvSpPr/>
              <p:nvPr/>
            </p:nvSpPr>
            <p:spPr>
              <a:xfrm>
                <a:off x="5789048" y="2235622"/>
                <a:ext cx="1260000" cy="24808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kumimoji="1" lang="en-US" altLang="ko-KR" sz="700" dirty="0" err="1">
                    <a:solidFill>
                      <a:sysClr val="windowText" lastClr="000000"/>
                    </a:solidFill>
                  </a:rPr>
                  <a:t>Softmax</a:t>
                </a:r>
                <a:endParaRPr kumimoji="1" lang="ko-KR" altLang="en-US" sz="700" dirty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6E45D1DB-833F-1F43-8285-9B628BD78F04}"/>
                </a:ext>
              </a:extLst>
            </p:cNvPr>
            <p:cNvGrpSpPr/>
            <p:nvPr/>
          </p:nvGrpSpPr>
          <p:grpSpPr>
            <a:xfrm>
              <a:off x="6028423" y="732187"/>
              <a:ext cx="4599587" cy="1614608"/>
              <a:chOff x="9712100" y="-489228"/>
              <a:chExt cx="5365537" cy="1883483"/>
            </a:xfrm>
          </p:grpSpPr>
          <p:pic>
            <p:nvPicPr>
              <p:cNvPr id="97" name="그림 96">
                <a:extLst>
                  <a:ext uri="{FF2B5EF4-FFF2-40B4-BE49-F238E27FC236}">
                    <a16:creationId xmlns:a16="http://schemas.microsoft.com/office/drawing/2014/main" id="{F8006E33-72BB-4A48-91B9-13BD75B02A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712100" y="-482807"/>
                <a:ext cx="1346200" cy="1219200"/>
              </a:xfrm>
              <a:prstGeom prst="rect">
                <a:avLst/>
              </a:prstGeom>
            </p:spPr>
          </p:pic>
          <p:pic>
            <p:nvPicPr>
              <p:cNvPr id="98" name="그림 97">
                <a:extLst>
                  <a:ext uri="{FF2B5EF4-FFF2-40B4-BE49-F238E27FC236}">
                    <a16:creationId xmlns:a16="http://schemas.microsoft.com/office/drawing/2014/main" id="{F355B051-1B53-FA4D-96F9-BE8B0FEE7E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721768" y="-476418"/>
                <a:ext cx="1346200" cy="1219200"/>
              </a:xfrm>
              <a:prstGeom prst="rect">
                <a:avLst/>
              </a:prstGeom>
            </p:spPr>
          </p:pic>
          <p:pic>
            <p:nvPicPr>
              <p:cNvPr id="99" name="그림 98">
                <a:extLst>
                  <a:ext uri="{FF2B5EF4-FFF2-40B4-BE49-F238E27FC236}">
                    <a16:creationId xmlns:a16="http://schemas.microsoft.com/office/drawing/2014/main" id="{026890B5-4915-8E41-971C-D7092A7004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731437" y="-489228"/>
                <a:ext cx="1346200" cy="1219200"/>
              </a:xfrm>
              <a:prstGeom prst="rect">
                <a:avLst/>
              </a:prstGeom>
            </p:spPr>
          </p:pic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9BA5FD32-D332-5940-9BC2-1F9815DFEDA0}"/>
                  </a:ext>
                </a:extLst>
              </p:cNvPr>
              <p:cNvSpPr txBox="1"/>
              <p:nvPr/>
            </p:nvSpPr>
            <p:spPr>
              <a:xfrm>
                <a:off x="10037135" y="731770"/>
                <a:ext cx="544286" cy="651823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sz="800" dirty="0"/>
                  <a:t>1</a:t>
                </a:r>
                <a:r>
                  <a:rPr kumimoji="1" lang="en-US" altLang="ko-KR" sz="800" baseline="30000" dirty="0"/>
                  <a:t>st</a:t>
                </a:r>
                <a:r>
                  <a:rPr kumimoji="1" lang="en-US" altLang="ko-KR" sz="800" dirty="0"/>
                  <a:t> </a:t>
                </a:r>
                <a:endParaRPr kumimoji="1" lang="ko-KR" altLang="en-US" sz="800" dirty="0"/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F12676CB-FE78-A241-93F1-10E722D7336C}"/>
                  </a:ext>
                </a:extLst>
              </p:cNvPr>
              <p:cNvSpPr txBox="1"/>
              <p:nvPr/>
            </p:nvSpPr>
            <p:spPr>
              <a:xfrm>
                <a:off x="12098487" y="725761"/>
                <a:ext cx="544286" cy="651823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sz="800" dirty="0"/>
                  <a:t>2</a:t>
                </a:r>
                <a:r>
                  <a:rPr kumimoji="1" lang="en-US" altLang="ko-KR" sz="800" baseline="30000" dirty="0"/>
                  <a:t>nd</a:t>
                </a:r>
                <a:endParaRPr kumimoji="1" lang="ko-KR" altLang="en-US" sz="800" dirty="0"/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FC805C4E-C58A-B54C-8DCB-161793740A79}"/>
                  </a:ext>
                </a:extLst>
              </p:cNvPr>
              <p:cNvSpPr txBox="1"/>
              <p:nvPr/>
            </p:nvSpPr>
            <p:spPr>
              <a:xfrm>
                <a:off x="14108155" y="742432"/>
                <a:ext cx="544286" cy="651823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ko-KR" sz="800" dirty="0"/>
                  <a:t>3</a:t>
                </a:r>
                <a:r>
                  <a:rPr kumimoji="1" lang="en-US" altLang="ko-KR" sz="800" baseline="30000" dirty="0"/>
                  <a:t>rd</a:t>
                </a:r>
                <a:endParaRPr kumimoji="1" lang="ko-KR" altLang="en-US" sz="800" dirty="0"/>
              </a:p>
            </p:txBody>
          </p:sp>
        </p:grp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654712C7-738A-1740-87F9-E179EF3D2584}"/>
                </a:ext>
              </a:extLst>
            </p:cNvPr>
            <p:cNvGrpSpPr/>
            <p:nvPr/>
          </p:nvGrpSpPr>
          <p:grpSpPr>
            <a:xfrm>
              <a:off x="7710516" y="2042114"/>
              <a:ext cx="1215149" cy="2437421"/>
              <a:chOff x="5652190" y="1520507"/>
              <a:chExt cx="1548000" cy="3105075"/>
            </a:xfrm>
          </p:grpSpPr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53C4AE3A-020D-B741-8B93-E01E1AB4BD3B}"/>
                  </a:ext>
                </a:extLst>
              </p:cNvPr>
              <p:cNvGrpSpPr/>
              <p:nvPr/>
            </p:nvGrpSpPr>
            <p:grpSpPr>
              <a:xfrm>
                <a:off x="5652190" y="3245756"/>
                <a:ext cx="1546282" cy="1379826"/>
                <a:chOff x="2441620" y="2458238"/>
                <a:chExt cx="1139868" cy="1017160"/>
              </a:xfrm>
            </p:grpSpPr>
            <p:grpSp>
              <p:nvGrpSpPr>
                <p:cNvPr id="112" name="그룹 111">
                  <a:extLst>
                    <a:ext uri="{FF2B5EF4-FFF2-40B4-BE49-F238E27FC236}">
                      <a16:creationId xmlns:a16="http://schemas.microsoft.com/office/drawing/2014/main" id="{46048413-24D6-9C48-A1F2-BB00DE6688E5}"/>
                    </a:ext>
                  </a:extLst>
                </p:cNvPr>
                <p:cNvGrpSpPr/>
                <p:nvPr/>
              </p:nvGrpSpPr>
              <p:grpSpPr>
                <a:xfrm>
                  <a:off x="2441620" y="2976915"/>
                  <a:ext cx="1139868" cy="498483"/>
                  <a:chOff x="1215026" y="2991620"/>
                  <a:chExt cx="1139868" cy="498483"/>
                </a:xfrm>
              </p:grpSpPr>
              <p:sp>
                <p:nvSpPr>
                  <p:cNvPr id="116" name="사다리꼴[T] 87">
                    <a:extLst>
                      <a:ext uri="{FF2B5EF4-FFF2-40B4-BE49-F238E27FC236}">
                        <a16:creationId xmlns:a16="http://schemas.microsoft.com/office/drawing/2014/main" id="{2E575164-2FEE-2C4D-BE5B-7485575F8823}"/>
                      </a:ext>
                    </a:extLst>
                  </p:cNvPr>
                  <p:cNvSpPr/>
                  <p:nvPr/>
                </p:nvSpPr>
                <p:spPr>
                  <a:xfrm>
                    <a:off x="1215026" y="3213104"/>
                    <a:ext cx="1139868" cy="276999"/>
                  </a:xfrm>
                  <a:prstGeom prst="trapezoid">
                    <a:avLst>
                      <a:gd name="adj" fmla="val 39635"/>
                    </a:avLst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kumimoji="1" lang="en-US" altLang="ko-KR" sz="900" dirty="0">
                        <a:solidFill>
                          <a:sysClr val="windowText" lastClr="000000"/>
                        </a:solidFill>
                      </a:rPr>
                      <a:t>fc layer</a:t>
                    </a:r>
                    <a:endParaRPr kumimoji="1" lang="ko-KR" altLang="en-US" sz="900" dirty="0">
                      <a:solidFill>
                        <a:sysClr val="windowText" lastClr="000000"/>
                      </a:solidFill>
                    </a:endParaRPr>
                  </a:p>
                </p:txBody>
              </p:sp>
              <p:sp>
                <p:nvSpPr>
                  <p:cNvPr id="117" name="직사각형 116">
                    <a:extLst>
                      <a:ext uri="{FF2B5EF4-FFF2-40B4-BE49-F238E27FC236}">
                        <a16:creationId xmlns:a16="http://schemas.microsoft.com/office/drawing/2014/main" id="{C4C0F378-5EC5-6E48-9116-E3BBD57A526F}"/>
                      </a:ext>
                    </a:extLst>
                  </p:cNvPr>
                  <p:cNvSpPr/>
                  <p:nvPr/>
                </p:nvSpPr>
                <p:spPr>
                  <a:xfrm>
                    <a:off x="1313414" y="2991620"/>
                    <a:ext cx="928830" cy="18288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r>
                      <a:rPr kumimoji="1" lang="en-US" altLang="ko-KR" sz="700" dirty="0" err="1">
                        <a:solidFill>
                          <a:sysClr val="windowText" lastClr="000000"/>
                        </a:solidFill>
                      </a:rPr>
                      <a:t>Relu</a:t>
                    </a:r>
                    <a:endParaRPr kumimoji="1" lang="ko-KR" altLang="en-US" sz="700" dirty="0">
                      <a:solidFill>
                        <a:sysClr val="windowText" lastClr="000000"/>
                      </a:solidFill>
                    </a:endParaRPr>
                  </a:p>
                </p:txBody>
              </p:sp>
            </p:grpSp>
            <p:grpSp>
              <p:nvGrpSpPr>
                <p:cNvPr id="113" name="그룹 112">
                  <a:extLst>
                    <a:ext uri="{FF2B5EF4-FFF2-40B4-BE49-F238E27FC236}">
                      <a16:creationId xmlns:a16="http://schemas.microsoft.com/office/drawing/2014/main" id="{A4A4EE2D-3192-5541-BCCE-D021FD1153A0}"/>
                    </a:ext>
                  </a:extLst>
                </p:cNvPr>
                <p:cNvGrpSpPr/>
                <p:nvPr/>
              </p:nvGrpSpPr>
              <p:grpSpPr>
                <a:xfrm>
                  <a:off x="2441620" y="2458238"/>
                  <a:ext cx="1139868" cy="497107"/>
                  <a:chOff x="1215026" y="2472943"/>
                  <a:chExt cx="1139868" cy="497107"/>
                </a:xfrm>
              </p:grpSpPr>
              <p:sp>
                <p:nvSpPr>
                  <p:cNvPr id="114" name="사다리꼴[T] 85">
                    <a:extLst>
                      <a:ext uri="{FF2B5EF4-FFF2-40B4-BE49-F238E27FC236}">
                        <a16:creationId xmlns:a16="http://schemas.microsoft.com/office/drawing/2014/main" id="{6AAD05F5-2C9F-4B44-BF50-142FF2256F28}"/>
                      </a:ext>
                    </a:extLst>
                  </p:cNvPr>
                  <p:cNvSpPr/>
                  <p:nvPr/>
                </p:nvSpPr>
                <p:spPr>
                  <a:xfrm>
                    <a:off x="1215026" y="2693051"/>
                    <a:ext cx="1139868" cy="276999"/>
                  </a:xfrm>
                  <a:prstGeom prst="trapezoid">
                    <a:avLst>
                      <a:gd name="adj" fmla="val 39635"/>
                    </a:avLst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kumimoji="1" lang="en-US" altLang="ko-KR" sz="900" dirty="0">
                        <a:solidFill>
                          <a:sysClr val="windowText" lastClr="000000"/>
                        </a:solidFill>
                      </a:rPr>
                      <a:t>fc layer</a:t>
                    </a:r>
                    <a:endParaRPr kumimoji="1" lang="ko-KR" altLang="en-US" sz="900" dirty="0">
                      <a:solidFill>
                        <a:sysClr val="windowText" lastClr="000000"/>
                      </a:solidFill>
                    </a:endParaRPr>
                  </a:p>
                </p:txBody>
              </p:sp>
              <p:sp>
                <p:nvSpPr>
                  <p:cNvPr id="115" name="직사각형 114">
                    <a:extLst>
                      <a:ext uri="{FF2B5EF4-FFF2-40B4-BE49-F238E27FC236}">
                        <a16:creationId xmlns:a16="http://schemas.microsoft.com/office/drawing/2014/main" id="{B5E01CA4-629F-E84B-AA4D-0F61DEBB9E09}"/>
                      </a:ext>
                    </a:extLst>
                  </p:cNvPr>
                  <p:cNvSpPr/>
                  <p:nvPr/>
                </p:nvSpPr>
                <p:spPr>
                  <a:xfrm>
                    <a:off x="1315913" y="2472943"/>
                    <a:ext cx="928830" cy="18288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r>
                      <a:rPr kumimoji="1" lang="en-US" altLang="ko-KR" sz="700" dirty="0" err="1">
                        <a:solidFill>
                          <a:sysClr val="windowText" lastClr="000000"/>
                        </a:solidFill>
                      </a:rPr>
                      <a:t>Relu</a:t>
                    </a:r>
                    <a:endParaRPr kumimoji="1" lang="ko-KR" altLang="en-US" sz="700" dirty="0">
                      <a:solidFill>
                        <a:sysClr val="windowText" lastClr="000000"/>
                      </a:solidFill>
                    </a:endParaRPr>
                  </a:p>
                </p:txBody>
              </p:sp>
            </p:grpSp>
          </p:grpSp>
          <p:sp>
            <p:nvSpPr>
              <p:cNvPr id="108" name="직사각형 107">
                <a:extLst>
                  <a:ext uri="{FF2B5EF4-FFF2-40B4-BE49-F238E27FC236}">
                    <a16:creationId xmlns:a16="http://schemas.microsoft.com/office/drawing/2014/main" id="{6F0005A2-1685-E049-8C6B-3754B5870420}"/>
                  </a:ext>
                </a:extLst>
              </p:cNvPr>
              <p:cNvSpPr/>
              <p:nvPr/>
            </p:nvSpPr>
            <p:spPr>
              <a:xfrm>
                <a:off x="5782620" y="1520507"/>
                <a:ext cx="1260000" cy="661559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800" dirty="0"/>
                  <a:t>Output [7x1]</a:t>
                </a:r>
                <a:endParaRPr kumimoji="1" lang="ko-KR" altLang="en-US" sz="800" dirty="0"/>
              </a:p>
            </p:txBody>
          </p:sp>
          <p:sp>
            <p:nvSpPr>
              <p:cNvPr id="109" name="사다리꼴[T] 95">
                <a:extLst>
                  <a:ext uri="{FF2B5EF4-FFF2-40B4-BE49-F238E27FC236}">
                    <a16:creationId xmlns:a16="http://schemas.microsoft.com/office/drawing/2014/main" id="{04AF7B12-423E-0945-BB77-126E72B64E32}"/>
                  </a:ext>
                </a:extLst>
              </p:cNvPr>
              <p:cNvSpPr/>
              <p:nvPr/>
            </p:nvSpPr>
            <p:spPr>
              <a:xfrm>
                <a:off x="5652190" y="2822936"/>
                <a:ext cx="1548000" cy="375762"/>
              </a:xfrm>
              <a:prstGeom prst="trapezoid">
                <a:avLst>
                  <a:gd name="adj" fmla="val 39635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900" dirty="0">
                    <a:solidFill>
                      <a:sysClr val="windowText" lastClr="000000"/>
                    </a:solidFill>
                  </a:rPr>
                  <a:t>fc layer</a:t>
                </a:r>
                <a:endParaRPr kumimoji="1" lang="ko-KR" altLang="en-US" sz="9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10" name="직사각형 109">
                <a:extLst>
                  <a:ext uri="{FF2B5EF4-FFF2-40B4-BE49-F238E27FC236}">
                    <a16:creationId xmlns:a16="http://schemas.microsoft.com/office/drawing/2014/main" id="{36960131-8D4A-0A4E-8C75-620DA5971B81}"/>
                  </a:ext>
                </a:extLst>
              </p:cNvPr>
              <p:cNvSpPr/>
              <p:nvPr/>
            </p:nvSpPr>
            <p:spPr>
              <a:xfrm>
                <a:off x="5789048" y="2523103"/>
                <a:ext cx="1260000" cy="24808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kumimoji="1" lang="en-US" altLang="ko-KR" sz="700">
                    <a:solidFill>
                      <a:sysClr val="windowText" lastClr="000000"/>
                    </a:solidFill>
                  </a:rPr>
                  <a:t>Relu</a:t>
                </a:r>
                <a:endParaRPr kumimoji="1" lang="ko-KR" altLang="en-US" sz="7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11" name="직사각형 110">
                <a:extLst>
                  <a:ext uri="{FF2B5EF4-FFF2-40B4-BE49-F238E27FC236}">
                    <a16:creationId xmlns:a16="http://schemas.microsoft.com/office/drawing/2014/main" id="{A8FF1C99-1ECA-DA48-A4F7-B5732C215D87}"/>
                  </a:ext>
                </a:extLst>
              </p:cNvPr>
              <p:cNvSpPr/>
              <p:nvPr/>
            </p:nvSpPr>
            <p:spPr>
              <a:xfrm>
                <a:off x="5789048" y="2235622"/>
                <a:ext cx="1260000" cy="24808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kumimoji="1" lang="en-US" altLang="ko-KR" sz="700" dirty="0" err="1">
                    <a:solidFill>
                      <a:sysClr val="windowText" lastClr="000000"/>
                    </a:solidFill>
                  </a:rPr>
                  <a:t>Softmax</a:t>
                </a:r>
                <a:endParaRPr kumimoji="1" lang="ko-KR" altLang="en-US" sz="700" dirty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118" name="그룹 117">
              <a:extLst>
                <a:ext uri="{FF2B5EF4-FFF2-40B4-BE49-F238E27FC236}">
                  <a16:creationId xmlns:a16="http://schemas.microsoft.com/office/drawing/2014/main" id="{B0FAAFF0-390E-C840-832E-3A57E51A942B}"/>
                </a:ext>
              </a:extLst>
            </p:cNvPr>
            <p:cNvGrpSpPr/>
            <p:nvPr/>
          </p:nvGrpSpPr>
          <p:grpSpPr>
            <a:xfrm>
              <a:off x="9443800" y="2042640"/>
              <a:ext cx="1215149" cy="2437421"/>
              <a:chOff x="5652190" y="1520507"/>
              <a:chExt cx="1548000" cy="3105075"/>
            </a:xfrm>
          </p:grpSpPr>
          <p:grpSp>
            <p:nvGrpSpPr>
              <p:cNvPr id="119" name="그룹 118">
                <a:extLst>
                  <a:ext uri="{FF2B5EF4-FFF2-40B4-BE49-F238E27FC236}">
                    <a16:creationId xmlns:a16="http://schemas.microsoft.com/office/drawing/2014/main" id="{1E6B1A52-671A-C64C-8226-45CC7B41FEB0}"/>
                  </a:ext>
                </a:extLst>
              </p:cNvPr>
              <p:cNvGrpSpPr/>
              <p:nvPr/>
            </p:nvGrpSpPr>
            <p:grpSpPr>
              <a:xfrm>
                <a:off x="5652190" y="3245756"/>
                <a:ext cx="1546282" cy="1379826"/>
                <a:chOff x="2441620" y="2458238"/>
                <a:chExt cx="1139868" cy="1017160"/>
              </a:xfrm>
            </p:grpSpPr>
            <p:grpSp>
              <p:nvGrpSpPr>
                <p:cNvPr id="124" name="그룹 123">
                  <a:extLst>
                    <a:ext uri="{FF2B5EF4-FFF2-40B4-BE49-F238E27FC236}">
                      <a16:creationId xmlns:a16="http://schemas.microsoft.com/office/drawing/2014/main" id="{1CAB7FC8-D539-A449-8B0B-F789598F1DA3}"/>
                    </a:ext>
                  </a:extLst>
                </p:cNvPr>
                <p:cNvGrpSpPr/>
                <p:nvPr/>
              </p:nvGrpSpPr>
              <p:grpSpPr>
                <a:xfrm>
                  <a:off x="2441620" y="2976915"/>
                  <a:ext cx="1139868" cy="498483"/>
                  <a:chOff x="1215026" y="2991620"/>
                  <a:chExt cx="1139868" cy="498483"/>
                </a:xfrm>
              </p:grpSpPr>
              <p:sp>
                <p:nvSpPr>
                  <p:cNvPr id="128" name="사다리꼴[T] 87">
                    <a:extLst>
                      <a:ext uri="{FF2B5EF4-FFF2-40B4-BE49-F238E27FC236}">
                        <a16:creationId xmlns:a16="http://schemas.microsoft.com/office/drawing/2014/main" id="{8B5115CB-22A2-3544-8FD6-3E18AB3B4809}"/>
                      </a:ext>
                    </a:extLst>
                  </p:cNvPr>
                  <p:cNvSpPr/>
                  <p:nvPr/>
                </p:nvSpPr>
                <p:spPr>
                  <a:xfrm>
                    <a:off x="1215026" y="3213104"/>
                    <a:ext cx="1139868" cy="276999"/>
                  </a:xfrm>
                  <a:prstGeom prst="trapezoid">
                    <a:avLst>
                      <a:gd name="adj" fmla="val 39635"/>
                    </a:avLst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kumimoji="1" lang="en-US" altLang="ko-KR" sz="900" dirty="0">
                        <a:solidFill>
                          <a:sysClr val="windowText" lastClr="000000"/>
                        </a:solidFill>
                      </a:rPr>
                      <a:t>fc layer</a:t>
                    </a:r>
                    <a:endParaRPr kumimoji="1" lang="ko-KR" altLang="en-US" sz="900" dirty="0">
                      <a:solidFill>
                        <a:sysClr val="windowText" lastClr="000000"/>
                      </a:solidFill>
                    </a:endParaRPr>
                  </a:p>
                </p:txBody>
              </p:sp>
              <p:sp>
                <p:nvSpPr>
                  <p:cNvPr id="129" name="직사각형 128">
                    <a:extLst>
                      <a:ext uri="{FF2B5EF4-FFF2-40B4-BE49-F238E27FC236}">
                        <a16:creationId xmlns:a16="http://schemas.microsoft.com/office/drawing/2014/main" id="{24B870F4-5D66-594A-8563-C043C574CEE3}"/>
                      </a:ext>
                    </a:extLst>
                  </p:cNvPr>
                  <p:cNvSpPr/>
                  <p:nvPr/>
                </p:nvSpPr>
                <p:spPr>
                  <a:xfrm>
                    <a:off x="1313414" y="2991620"/>
                    <a:ext cx="928830" cy="18288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r>
                      <a:rPr kumimoji="1" lang="en-US" altLang="ko-KR" sz="700" dirty="0" err="1">
                        <a:solidFill>
                          <a:sysClr val="windowText" lastClr="000000"/>
                        </a:solidFill>
                      </a:rPr>
                      <a:t>Relu</a:t>
                    </a:r>
                    <a:endParaRPr kumimoji="1" lang="ko-KR" altLang="en-US" sz="700" dirty="0">
                      <a:solidFill>
                        <a:sysClr val="windowText" lastClr="000000"/>
                      </a:solidFill>
                    </a:endParaRPr>
                  </a:p>
                </p:txBody>
              </p:sp>
            </p:grpSp>
            <p:grpSp>
              <p:nvGrpSpPr>
                <p:cNvPr id="125" name="그룹 124">
                  <a:extLst>
                    <a:ext uri="{FF2B5EF4-FFF2-40B4-BE49-F238E27FC236}">
                      <a16:creationId xmlns:a16="http://schemas.microsoft.com/office/drawing/2014/main" id="{D20B17FE-F22C-034C-A846-CF03575CBE20}"/>
                    </a:ext>
                  </a:extLst>
                </p:cNvPr>
                <p:cNvGrpSpPr/>
                <p:nvPr/>
              </p:nvGrpSpPr>
              <p:grpSpPr>
                <a:xfrm>
                  <a:off x="2441620" y="2458238"/>
                  <a:ext cx="1139868" cy="497107"/>
                  <a:chOff x="1215026" y="2472943"/>
                  <a:chExt cx="1139868" cy="497107"/>
                </a:xfrm>
              </p:grpSpPr>
              <p:sp>
                <p:nvSpPr>
                  <p:cNvPr id="126" name="사다리꼴[T] 85">
                    <a:extLst>
                      <a:ext uri="{FF2B5EF4-FFF2-40B4-BE49-F238E27FC236}">
                        <a16:creationId xmlns:a16="http://schemas.microsoft.com/office/drawing/2014/main" id="{2F52FD5B-3876-224E-B841-128E39A0FCFA}"/>
                      </a:ext>
                    </a:extLst>
                  </p:cNvPr>
                  <p:cNvSpPr/>
                  <p:nvPr/>
                </p:nvSpPr>
                <p:spPr>
                  <a:xfrm>
                    <a:off x="1215026" y="2693051"/>
                    <a:ext cx="1139868" cy="276999"/>
                  </a:xfrm>
                  <a:prstGeom prst="trapezoid">
                    <a:avLst>
                      <a:gd name="adj" fmla="val 39635"/>
                    </a:avLst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kumimoji="1" lang="en-US" altLang="ko-KR" sz="900" dirty="0">
                        <a:solidFill>
                          <a:sysClr val="windowText" lastClr="000000"/>
                        </a:solidFill>
                      </a:rPr>
                      <a:t>fc layer</a:t>
                    </a:r>
                    <a:endParaRPr kumimoji="1" lang="ko-KR" altLang="en-US" sz="900" dirty="0">
                      <a:solidFill>
                        <a:sysClr val="windowText" lastClr="000000"/>
                      </a:solidFill>
                    </a:endParaRPr>
                  </a:p>
                </p:txBody>
              </p:sp>
              <p:sp>
                <p:nvSpPr>
                  <p:cNvPr id="127" name="직사각형 126">
                    <a:extLst>
                      <a:ext uri="{FF2B5EF4-FFF2-40B4-BE49-F238E27FC236}">
                        <a16:creationId xmlns:a16="http://schemas.microsoft.com/office/drawing/2014/main" id="{04276D9B-FC1E-8A4B-8270-01C4C8EBAE79}"/>
                      </a:ext>
                    </a:extLst>
                  </p:cNvPr>
                  <p:cNvSpPr/>
                  <p:nvPr/>
                </p:nvSpPr>
                <p:spPr>
                  <a:xfrm>
                    <a:off x="1315913" y="2472943"/>
                    <a:ext cx="928830" cy="18288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r>
                      <a:rPr kumimoji="1" lang="en-US" altLang="ko-KR" sz="700" dirty="0" err="1">
                        <a:solidFill>
                          <a:sysClr val="windowText" lastClr="000000"/>
                        </a:solidFill>
                      </a:rPr>
                      <a:t>Relu</a:t>
                    </a:r>
                    <a:endParaRPr kumimoji="1" lang="ko-KR" altLang="en-US" sz="700" dirty="0">
                      <a:solidFill>
                        <a:sysClr val="windowText" lastClr="000000"/>
                      </a:solidFill>
                    </a:endParaRPr>
                  </a:p>
                </p:txBody>
              </p:sp>
            </p:grpSp>
          </p:grpSp>
          <p:sp>
            <p:nvSpPr>
              <p:cNvPr id="120" name="직사각형 119">
                <a:extLst>
                  <a:ext uri="{FF2B5EF4-FFF2-40B4-BE49-F238E27FC236}">
                    <a16:creationId xmlns:a16="http://schemas.microsoft.com/office/drawing/2014/main" id="{87AD4A9E-77D3-B948-A8FC-F16912AE30BD}"/>
                  </a:ext>
                </a:extLst>
              </p:cNvPr>
              <p:cNvSpPr/>
              <p:nvPr/>
            </p:nvSpPr>
            <p:spPr>
              <a:xfrm>
                <a:off x="5782620" y="1520507"/>
                <a:ext cx="1260000" cy="661559"/>
              </a:xfrm>
              <a:prstGeom prst="rect">
                <a:avLst/>
              </a:prstGeom>
              <a:solidFill>
                <a:srgbClr val="00B0F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800" dirty="0"/>
                  <a:t>Output [7x1]</a:t>
                </a:r>
                <a:endParaRPr kumimoji="1" lang="ko-KR" altLang="en-US" sz="800" dirty="0"/>
              </a:p>
            </p:txBody>
          </p:sp>
          <p:sp>
            <p:nvSpPr>
              <p:cNvPr id="121" name="사다리꼴[T] 95">
                <a:extLst>
                  <a:ext uri="{FF2B5EF4-FFF2-40B4-BE49-F238E27FC236}">
                    <a16:creationId xmlns:a16="http://schemas.microsoft.com/office/drawing/2014/main" id="{7460DF46-D3CD-494F-B7B3-B3B7801CA71C}"/>
                  </a:ext>
                </a:extLst>
              </p:cNvPr>
              <p:cNvSpPr/>
              <p:nvPr/>
            </p:nvSpPr>
            <p:spPr>
              <a:xfrm>
                <a:off x="5652190" y="2822936"/>
                <a:ext cx="1548000" cy="375762"/>
              </a:xfrm>
              <a:prstGeom prst="trapezoid">
                <a:avLst>
                  <a:gd name="adj" fmla="val 39635"/>
                </a:avLst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900" dirty="0">
                    <a:solidFill>
                      <a:sysClr val="windowText" lastClr="000000"/>
                    </a:solidFill>
                  </a:rPr>
                  <a:t>fc layer</a:t>
                </a:r>
                <a:endParaRPr kumimoji="1" lang="ko-KR" altLang="en-US" sz="9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22" name="직사각형 121">
                <a:extLst>
                  <a:ext uri="{FF2B5EF4-FFF2-40B4-BE49-F238E27FC236}">
                    <a16:creationId xmlns:a16="http://schemas.microsoft.com/office/drawing/2014/main" id="{2BCE1751-CF83-A24A-9576-6ECF72C46053}"/>
                  </a:ext>
                </a:extLst>
              </p:cNvPr>
              <p:cNvSpPr/>
              <p:nvPr/>
            </p:nvSpPr>
            <p:spPr>
              <a:xfrm>
                <a:off x="5789048" y="2523103"/>
                <a:ext cx="1260000" cy="24808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kumimoji="1" lang="en-US" altLang="ko-KR" sz="700">
                    <a:solidFill>
                      <a:sysClr val="windowText" lastClr="000000"/>
                    </a:solidFill>
                  </a:rPr>
                  <a:t>Relu</a:t>
                </a:r>
                <a:endParaRPr kumimoji="1" lang="ko-KR" altLang="en-US" sz="7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23" name="직사각형 122">
                <a:extLst>
                  <a:ext uri="{FF2B5EF4-FFF2-40B4-BE49-F238E27FC236}">
                    <a16:creationId xmlns:a16="http://schemas.microsoft.com/office/drawing/2014/main" id="{1139FFD2-F193-8D45-9A31-BB931FC9611A}"/>
                  </a:ext>
                </a:extLst>
              </p:cNvPr>
              <p:cNvSpPr/>
              <p:nvPr/>
            </p:nvSpPr>
            <p:spPr>
              <a:xfrm>
                <a:off x="5789048" y="2235622"/>
                <a:ext cx="1260000" cy="24808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kumimoji="1" lang="en-US" altLang="ko-KR" sz="700" dirty="0" err="1">
                    <a:solidFill>
                      <a:sysClr val="windowText" lastClr="000000"/>
                    </a:solidFill>
                  </a:rPr>
                  <a:t>Softmax</a:t>
                </a:r>
                <a:endParaRPr kumimoji="1" lang="ko-KR" altLang="en-US" sz="700" dirty="0">
                  <a:solidFill>
                    <a:sysClr val="windowText" lastClr="000000"/>
                  </a:solidFill>
                </a:endParaRPr>
              </a:p>
            </p:txBody>
          </p:sp>
        </p:grpSp>
        <p:cxnSp>
          <p:nvCxnSpPr>
            <p:cNvPr id="130" name="직선 화살표 연결선 129">
              <a:extLst>
                <a:ext uri="{FF2B5EF4-FFF2-40B4-BE49-F238E27FC236}">
                  <a16:creationId xmlns:a16="http://schemas.microsoft.com/office/drawing/2014/main" id="{75661923-3036-A14E-9661-5F63840B7F16}"/>
                </a:ext>
              </a:extLst>
            </p:cNvPr>
            <p:cNvCxnSpPr/>
            <p:nvPr/>
          </p:nvCxnSpPr>
          <p:spPr>
            <a:xfrm flipV="1">
              <a:off x="8316822" y="4572003"/>
              <a:ext cx="0" cy="4766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직선 화살표 연결선 130">
              <a:extLst>
                <a:ext uri="{FF2B5EF4-FFF2-40B4-BE49-F238E27FC236}">
                  <a16:creationId xmlns:a16="http://schemas.microsoft.com/office/drawing/2014/main" id="{1ACB90A0-C5CD-814F-86D6-C1B72DE10E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0912" y="4635632"/>
              <a:ext cx="672888" cy="39254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직선 화살표 연결선 131">
              <a:extLst>
                <a:ext uri="{FF2B5EF4-FFF2-40B4-BE49-F238E27FC236}">
                  <a16:creationId xmlns:a16="http://schemas.microsoft.com/office/drawing/2014/main" id="{7EB12C12-B47B-9A47-BA63-D66EC91A0CC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89996" y="4641635"/>
              <a:ext cx="721886" cy="3865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" name="구부러진 연결선[U] 5">
            <a:extLst>
              <a:ext uri="{FF2B5EF4-FFF2-40B4-BE49-F238E27FC236}">
                <a16:creationId xmlns:a16="http://schemas.microsoft.com/office/drawing/2014/main" id="{31282EF8-F2C6-2640-BA74-35C16E370F69}"/>
              </a:ext>
            </a:extLst>
          </p:cNvPr>
          <p:cNvCxnSpPr>
            <a:cxnSpLocks/>
          </p:cNvCxnSpPr>
          <p:nvPr/>
        </p:nvCxnSpPr>
        <p:spPr>
          <a:xfrm>
            <a:off x="4660461" y="2166212"/>
            <a:ext cx="4566709" cy="2796840"/>
          </a:xfrm>
          <a:prstGeom prst="curvedConnector3">
            <a:avLst>
              <a:gd name="adj1" fmla="val 6256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2" name="TextBox 141">
            <a:extLst>
              <a:ext uri="{FF2B5EF4-FFF2-40B4-BE49-F238E27FC236}">
                <a16:creationId xmlns:a16="http://schemas.microsoft.com/office/drawing/2014/main" id="{7D804463-88DF-9E4D-A7AE-EAA4AEA1E938}"/>
              </a:ext>
            </a:extLst>
          </p:cNvPr>
          <p:cNvSpPr txBox="1">
            <a:spLocks/>
          </p:cNvSpPr>
          <p:nvPr/>
        </p:nvSpPr>
        <p:spPr>
          <a:xfrm>
            <a:off x="530457" y="749673"/>
            <a:ext cx="45574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1)</a:t>
            </a:r>
            <a:r>
              <a:rPr lang="ko-KR" altLang="en-US" sz="2000" dirty="0"/>
              <a:t> </a:t>
            </a:r>
            <a:r>
              <a:rPr lang="en-US" altLang="ko-KR" sz="2000" dirty="0"/>
              <a:t>Overall Structure</a:t>
            </a:r>
            <a:endParaRPr lang="ko-KR" altLang="ko-KR" dirty="0"/>
          </a:p>
        </p:txBody>
      </p:sp>
    </p:spTree>
    <p:extLst>
      <p:ext uri="{BB962C8B-B14F-4D97-AF65-F5344CB8AC3E}">
        <p14:creationId xmlns:p14="http://schemas.microsoft.com/office/powerpoint/2010/main" val="595602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0" name="그림 1099">
            <a:extLst>
              <a:ext uri="{FF2B5EF4-FFF2-40B4-BE49-F238E27FC236}">
                <a16:creationId xmlns:a16="http://schemas.microsoft.com/office/drawing/2014/main" id="{A4DED9B1-71E9-364C-9FAD-4393393F799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701312" y="1110260"/>
            <a:ext cx="9240946" cy="5634316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A746D835-78A6-5348-98FF-6AF001F297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374" y="2168188"/>
            <a:ext cx="3775960" cy="859118"/>
          </a:xfrm>
          <a:prstGeom prst="rect">
            <a:avLst/>
          </a:prstGeom>
        </p:spPr>
      </p:pic>
      <p:sp>
        <p:nvSpPr>
          <p:cNvPr id="3" name="TextBox 2"/>
          <p:cNvSpPr txBox="1">
            <a:spLocks/>
          </p:cNvSpPr>
          <p:nvPr/>
        </p:nvSpPr>
        <p:spPr>
          <a:xfrm>
            <a:off x="333374" y="100884"/>
            <a:ext cx="45574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3</a:t>
            </a:r>
            <a:r>
              <a:rPr lang="en-US" altLang="ko-KR" sz="2800" dirty="0">
                <a:uFillTx/>
              </a:rPr>
              <a:t>. </a:t>
            </a:r>
            <a:r>
              <a:rPr lang="en-US" altLang="ko-KR" sz="2800" dirty="0"/>
              <a:t>Implementation</a:t>
            </a:r>
            <a:endParaRPr lang="ko-KR" altLang="en-US" sz="2800" dirty="0">
              <a:uFillTx/>
            </a:endParaRPr>
          </a:p>
        </p:txBody>
      </p:sp>
      <p:cxnSp>
        <p:nvCxnSpPr>
          <p:cNvPr id="105" name="직선 연결선 48"/>
          <p:cNvCxnSpPr/>
          <p:nvPr/>
        </p:nvCxnSpPr>
        <p:spPr>
          <a:xfrm>
            <a:off x="16042" y="639680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51"/>
          <p:cNvCxnSpPr/>
          <p:nvPr/>
        </p:nvCxnSpPr>
        <p:spPr>
          <a:xfrm flipH="1">
            <a:off x="11908109" y="11342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1F4C8BA7-8ABF-8642-AE2F-893D71B265D0}"/>
              </a:ext>
            </a:extLst>
          </p:cNvPr>
          <p:cNvSpPr txBox="1">
            <a:spLocks/>
          </p:cNvSpPr>
          <p:nvPr/>
        </p:nvSpPr>
        <p:spPr>
          <a:xfrm>
            <a:off x="530457" y="749673"/>
            <a:ext cx="45574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2-1) Winning Set Extraction</a:t>
            </a:r>
            <a:endParaRPr lang="ko-KR" altLang="ko-KR" dirty="0"/>
          </a:p>
        </p:txBody>
      </p:sp>
      <p:sp>
        <p:nvSpPr>
          <p:cNvPr id="1098" name="TextBox 1097">
            <a:extLst>
              <a:ext uri="{FF2B5EF4-FFF2-40B4-BE49-F238E27FC236}">
                <a16:creationId xmlns:a16="http://schemas.microsoft.com/office/drawing/2014/main" id="{B537A6C0-3E4D-E64D-8D2B-047DFF0FA3BE}"/>
              </a:ext>
            </a:extLst>
          </p:cNvPr>
          <p:cNvSpPr txBox="1">
            <a:spLocks/>
          </p:cNvSpPr>
          <p:nvPr/>
        </p:nvSpPr>
        <p:spPr>
          <a:xfrm>
            <a:off x="530457" y="1121175"/>
            <a:ext cx="5745071" cy="1020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400" dirty="0"/>
              <a:t>Races have</a:t>
            </a:r>
            <a:r>
              <a:rPr lang="en-US" altLang="ko-KR" sz="1400" dirty="0">
                <a:uFillTx/>
              </a:rPr>
              <a:t> different number of lane. 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400" dirty="0">
                <a:uFillTx/>
              </a:rPr>
              <a:t>By this </a:t>
            </a:r>
            <a:r>
              <a:rPr lang="en-US" altLang="ko-KR" sz="1400" dirty="0"/>
              <a:t>m</a:t>
            </a:r>
            <a:r>
              <a:rPr lang="en-US" altLang="ko-KR" sz="1400" dirty="0">
                <a:uFillTx/>
              </a:rPr>
              <a:t>odule, All races ar</a:t>
            </a:r>
            <a:r>
              <a:rPr lang="en-US" altLang="ko-KR" sz="1400" dirty="0"/>
              <a:t>e treated as same as [7x9] input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400" dirty="0"/>
              <a:t>Proposed Score function achieved higher accuracy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AF9E570-E557-144F-8CCA-6AAEB188E9EC}"/>
              </a:ext>
            </a:extLst>
          </p:cNvPr>
          <p:cNvSpPr/>
          <p:nvPr/>
        </p:nvSpPr>
        <p:spPr>
          <a:xfrm>
            <a:off x="318384" y="2248525"/>
            <a:ext cx="3923833" cy="7188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94911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>
            <a:spLocks/>
          </p:cNvSpPr>
          <p:nvPr/>
        </p:nvSpPr>
        <p:spPr>
          <a:xfrm>
            <a:off x="333374" y="100884"/>
            <a:ext cx="45574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3. Implementation</a:t>
            </a:r>
            <a:endParaRPr lang="ko-KR" altLang="en-US" sz="2800" dirty="0"/>
          </a:p>
        </p:txBody>
      </p:sp>
      <p:cxnSp>
        <p:nvCxnSpPr>
          <p:cNvPr id="105" name="직선 연결선 48"/>
          <p:cNvCxnSpPr/>
          <p:nvPr/>
        </p:nvCxnSpPr>
        <p:spPr>
          <a:xfrm>
            <a:off x="16042" y="639680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51"/>
          <p:cNvCxnSpPr/>
          <p:nvPr/>
        </p:nvCxnSpPr>
        <p:spPr>
          <a:xfrm flipH="1">
            <a:off x="11908109" y="11342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84CDA6C2-65BA-7245-87D5-EA2328694767}"/>
              </a:ext>
            </a:extLst>
          </p:cNvPr>
          <p:cNvSpPr txBox="1">
            <a:spLocks/>
          </p:cNvSpPr>
          <p:nvPr/>
        </p:nvSpPr>
        <p:spPr>
          <a:xfrm>
            <a:off x="530457" y="749673"/>
            <a:ext cx="45574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2-2) Rank Prediction</a:t>
            </a:r>
            <a:endParaRPr lang="ko-KR" altLang="en-US" sz="2000" dirty="0"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72D109-6E85-874A-A4F8-CE80C4E4855E}"/>
              </a:ext>
            </a:extLst>
          </p:cNvPr>
          <p:cNvSpPr txBox="1">
            <a:spLocks/>
          </p:cNvSpPr>
          <p:nvPr/>
        </p:nvSpPr>
        <p:spPr>
          <a:xfrm>
            <a:off x="395118" y="1209545"/>
            <a:ext cx="5745071" cy="610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200" dirty="0"/>
              <a:t>Use FC layer and </a:t>
            </a:r>
            <a:r>
              <a:rPr lang="en-US" altLang="ko-KR" sz="1200" dirty="0" err="1"/>
              <a:t>Relu</a:t>
            </a:r>
            <a:endParaRPr lang="en-US" altLang="ko-KR" sz="1200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sz="1200" dirty="0"/>
              <a:t>Generate probability set of 1</a:t>
            </a:r>
            <a:r>
              <a:rPr lang="en-US" altLang="ko-KR" sz="1200" baseline="30000" dirty="0"/>
              <a:t>st</a:t>
            </a:r>
            <a:r>
              <a:rPr lang="en-US" altLang="ko-KR" sz="1200" dirty="0"/>
              <a:t> to 3</a:t>
            </a:r>
            <a:r>
              <a:rPr lang="en-US" altLang="ko-KR" sz="1200" baseline="30000" dirty="0"/>
              <a:t>rd</a:t>
            </a:r>
            <a:r>
              <a:rPr lang="en-US" altLang="ko-KR" sz="1200" dirty="0"/>
              <a:t> for each lane</a:t>
            </a:r>
            <a:endParaRPr lang="ko-KR" altLang="en-US" sz="1200" dirty="0">
              <a:uFillTx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70AF7C01-DF87-8747-8698-FBCB652E0107}"/>
              </a:ext>
            </a:extLst>
          </p:cNvPr>
          <p:cNvGrpSpPr/>
          <p:nvPr/>
        </p:nvGrpSpPr>
        <p:grpSpPr>
          <a:xfrm>
            <a:off x="7649489" y="5164652"/>
            <a:ext cx="1339513" cy="1489067"/>
            <a:chOff x="7334993" y="1152068"/>
            <a:chExt cx="982535" cy="1177026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860A20CA-973F-8648-9272-85521E367432}"/>
                </a:ext>
              </a:extLst>
            </p:cNvPr>
            <p:cNvGrpSpPr/>
            <p:nvPr/>
          </p:nvGrpSpPr>
          <p:grpSpPr>
            <a:xfrm>
              <a:off x="7334993" y="1152068"/>
              <a:ext cx="982535" cy="909139"/>
              <a:chOff x="7334993" y="1152068"/>
              <a:chExt cx="982535" cy="909139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95A1CADC-B7C7-7945-8690-1EA3564F1276}"/>
                  </a:ext>
                </a:extLst>
              </p:cNvPr>
              <p:cNvSpPr/>
              <p:nvPr/>
            </p:nvSpPr>
            <p:spPr>
              <a:xfrm>
                <a:off x="7334993" y="1152068"/>
                <a:ext cx="982535" cy="909139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 dirty="0"/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8D769E76-00CE-4E41-AB1F-D1A11DB017A5}"/>
                  </a:ext>
                </a:extLst>
              </p:cNvPr>
              <p:cNvSpPr/>
              <p:nvPr/>
            </p:nvSpPr>
            <p:spPr>
              <a:xfrm>
                <a:off x="7334993" y="1156535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2C9656F9-7B80-4948-AE11-1B1E74AFC59E}"/>
                  </a:ext>
                </a:extLst>
              </p:cNvPr>
              <p:cNvSpPr/>
              <p:nvPr/>
            </p:nvSpPr>
            <p:spPr>
              <a:xfrm>
                <a:off x="7445843" y="1156535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2D65BBEF-4926-4041-B779-EA55AD4A0F6B}"/>
                  </a:ext>
                </a:extLst>
              </p:cNvPr>
              <p:cNvSpPr/>
              <p:nvPr/>
            </p:nvSpPr>
            <p:spPr>
              <a:xfrm>
                <a:off x="7554174" y="1156535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0C2F4EED-717B-E749-83DE-4A1604D26136}"/>
                  </a:ext>
                </a:extLst>
              </p:cNvPr>
              <p:cNvSpPr/>
              <p:nvPr/>
            </p:nvSpPr>
            <p:spPr>
              <a:xfrm>
                <a:off x="7665024" y="1156535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8E3EB932-269B-D643-A5F8-CBBF097124F8}"/>
                  </a:ext>
                </a:extLst>
              </p:cNvPr>
              <p:cNvSpPr/>
              <p:nvPr/>
            </p:nvSpPr>
            <p:spPr>
              <a:xfrm>
                <a:off x="7773355" y="1156535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70ABC22A-D619-2F49-8F7C-32E5247ED80D}"/>
                  </a:ext>
                </a:extLst>
              </p:cNvPr>
              <p:cNvSpPr/>
              <p:nvPr/>
            </p:nvSpPr>
            <p:spPr>
              <a:xfrm>
                <a:off x="7881686" y="1156535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B318976C-9E37-A749-8053-2A395A87C0AA}"/>
                  </a:ext>
                </a:extLst>
              </p:cNvPr>
              <p:cNvSpPr/>
              <p:nvPr/>
            </p:nvSpPr>
            <p:spPr>
              <a:xfrm>
                <a:off x="7990016" y="1156535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D6BB8CA4-50F7-8A4D-A414-FE9034DBDA2F}"/>
                  </a:ext>
                </a:extLst>
              </p:cNvPr>
              <p:cNvSpPr/>
              <p:nvPr/>
            </p:nvSpPr>
            <p:spPr>
              <a:xfrm>
                <a:off x="8098347" y="1156535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4972E18E-B065-5E4D-BC21-844A3D46DABC}"/>
                  </a:ext>
                </a:extLst>
              </p:cNvPr>
              <p:cNvSpPr/>
              <p:nvPr/>
            </p:nvSpPr>
            <p:spPr>
              <a:xfrm>
                <a:off x="8206678" y="1156535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CB56F54E-565D-944A-89CF-6498F59B100E}"/>
                  </a:ext>
                </a:extLst>
              </p:cNvPr>
              <p:cNvSpPr/>
              <p:nvPr/>
            </p:nvSpPr>
            <p:spPr>
              <a:xfrm>
                <a:off x="7334993" y="126738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C4C1F4AC-078E-9B4E-9CC4-766C227D8417}"/>
                  </a:ext>
                </a:extLst>
              </p:cNvPr>
              <p:cNvSpPr/>
              <p:nvPr/>
            </p:nvSpPr>
            <p:spPr>
              <a:xfrm>
                <a:off x="7445843" y="126738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06248AC5-55D1-4749-B4C6-73C4E987DB44}"/>
                  </a:ext>
                </a:extLst>
              </p:cNvPr>
              <p:cNvSpPr/>
              <p:nvPr/>
            </p:nvSpPr>
            <p:spPr>
              <a:xfrm>
                <a:off x="7554174" y="126738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6C8D8BF7-6E50-8B47-9FED-9CDD8A459E24}"/>
                  </a:ext>
                </a:extLst>
              </p:cNvPr>
              <p:cNvSpPr/>
              <p:nvPr/>
            </p:nvSpPr>
            <p:spPr>
              <a:xfrm>
                <a:off x="7665024" y="126738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3C4F4B3F-0FE1-904B-934C-B110D2AF781F}"/>
                  </a:ext>
                </a:extLst>
              </p:cNvPr>
              <p:cNvSpPr/>
              <p:nvPr/>
            </p:nvSpPr>
            <p:spPr>
              <a:xfrm>
                <a:off x="7773355" y="126738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3C1EC095-7984-A443-A91F-DCD0391A327B}"/>
                  </a:ext>
                </a:extLst>
              </p:cNvPr>
              <p:cNvSpPr/>
              <p:nvPr/>
            </p:nvSpPr>
            <p:spPr>
              <a:xfrm>
                <a:off x="7881686" y="126738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26" name="타원 25">
                <a:extLst>
                  <a:ext uri="{FF2B5EF4-FFF2-40B4-BE49-F238E27FC236}">
                    <a16:creationId xmlns:a16="http://schemas.microsoft.com/office/drawing/2014/main" id="{D97C4E1D-87F0-634C-89AB-D4F093417E3B}"/>
                  </a:ext>
                </a:extLst>
              </p:cNvPr>
              <p:cNvSpPr/>
              <p:nvPr/>
            </p:nvSpPr>
            <p:spPr>
              <a:xfrm>
                <a:off x="7990016" y="126738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5B70D34B-93DB-5B4C-A0AE-7B5A46E3C384}"/>
                  </a:ext>
                </a:extLst>
              </p:cNvPr>
              <p:cNvSpPr/>
              <p:nvPr/>
            </p:nvSpPr>
            <p:spPr>
              <a:xfrm>
                <a:off x="8098347" y="126738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28" name="타원 27">
                <a:extLst>
                  <a:ext uri="{FF2B5EF4-FFF2-40B4-BE49-F238E27FC236}">
                    <a16:creationId xmlns:a16="http://schemas.microsoft.com/office/drawing/2014/main" id="{F4E95D39-B6D0-514E-AE8F-AD163EA5C8DA}"/>
                  </a:ext>
                </a:extLst>
              </p:cNvPr>
              <p:cNvSpPr/>
              <p:nvPr/>
            </p:nvSpPr>
            <p:spPr>
              <a:xfrm>
                <a:off x="8206678" y="126738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678432E6-6D8B-594D-BE84-99C00DAA9A39}"/>
                  </a:ext>
                </a:extLst>
              </p:cNvPr>
              <p:cNvSpPr/>
              <p:nvPr/>
            </p:nvSpPr>
            <p:spPr>
              <a:xfrm>
                <a:off x="7334993" y="1378237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6226DD71-EE7A-854A-AC31-2869642DA15D}"/>
                  </a:ext>
                </a:extLst>
              </p:cNvPr>
              <p:cNvSpPr/>
              <p:nvPr/>
            </p:nvSpPr>
            <p:spPr>
              <a:xfrm>
                <a:off x="7445843" y="1378237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C1F24A73-FA93-E149-8F6B-C16E0C012422}"/>
                  </a:ext>
                </a:extLst>
              </p:cNvPr>
              <p:cNvSpPr/>
              <p:nvPr/>
            </p:nvSpPr>
            <p:spPr>
              <a:xfrm>
                <a:off x="7554174" y="1378237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D5D66CBD-FD1F-364A-B21D-F6970FE29BA2}"/>
                  </a:ext>
                </a:extLst>
              </p:cNvPr>
              <p:cNvSpPr/>
              <p:nvPr/>
            </p:nvSpPr>
            <p:spPr>
              <a:xfrm>
                <a:off x="7665024" y="1378237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3AC57E23-8E3E-B347-AEB7-90A01E5541F5}"/>
                  </a:ext>
                </a:extLst>
              </p:cNvPr>
              <p:cNvSpPr/>
              <p:nvPr/>
            </p:nvSpPr>
            <p:spPr>
              <a:xfrm>
                <a:off x="7773355" y="1378237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FC5984D6-CF4F-F746-8696-5D56E94CA46B}"/>
                  </a:ext>
                </a:extLst>
              </p:cNvPr>
              <p:cNvSpPr/>
              <p:nvPr/>
            </p:nvSpPr>
            <p:spPr>
              <a:xfrm>
                <a:off x="7881686" y="1378237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1642D561-504E-064D-9154-3DE59194D2B2}"/>
                  </a:ext>
                </a:extLst>
              </p:cNvPr>
              <p:cNvSpPr/>
              <p:nvPr/>
            </p:nvSpPr>
            <p:spPr>
              <a:xfrm>
                <a:off x="7990016" y="1378237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:a16="http://schemas.microsoft.com/office/drawing/2014/main" id="{BAF44373-D03E-814E-AC9E-AF411865B7F8}"/>
                  </a:ext>
                </a:extLst>
              </p:cNvPr>
              <p:cNvSpPr/>
              <p:nvPr/>
            </p:nvSpPr>
            <p:spPr>
              <a:xfrm>
                <a:off x="8098347" y="1378237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A75AB525-4911-5847-90FF-3FD962EED69C}"/>
                  </a:ext>
                </a:extLst>
              </p:cNvPr>
              <p:cNvSpPr/>
              <p:nvPr/>
            </p:nvSpPr>
            <p:spPr>
              <a:xfrm>
                <a:off x="8206678" y="1378237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895C1DEB-A6A1-1842-9C62-80C32990595B}"/>
                  </a:ext>
                </a:extLst>
              </p:cNvPr>
              <p:cNvSpPr/>
              <p:nvPr/>
            </p:nvSpPr>
            <p:spPr>
              <a:xfrm>
                <a:off x="7334993" y="1489087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5D0ED4E1-9C92-D34A-8CE1-062D9D250767}"/>
                  </a:ext>
                </a:extLst>
              </p:cNvPr>
              <p:cNvSpPr/>
              <p:nvPr/>
            </p:nvSpPr>
            <p:spPr>
              <a:xfrm>
                <a:off x="7445843" y="1489087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40" name="타원 39">
                <a:extLst>
                  <a:ext uri="{FF2B5EF4-FFF2-40B4-BE49-F238E27FC236}">
                    <a16:creationId xmlns:a16="http://schemas.microsoft.com/office/drawing/2014/main" id="{6EC7D87A-34E4-BB4D-AE25-7DDCA5843C05}"/>
                  </a:ext>
                </a:extLst>
              </p:cNvPr>
              <p:cNvSpPr/>
              <p:nvPr/>
            </p:nvSpPr>
            <p:spPr>
              <a:xfrm>
                <a:off x="7554174" y="1489087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41" name="타원 40">
                <a:extLst>
                  <a:ext uri="{FF2B5EF4-FFF2-40B4-BE49-F238E27FC236}">
                    <a16:creationId xmlns:a16="http://schemas.microsoft.com/office/drawing/2014/main" id="{EF5FB29F-BB4F-5343-BE70-CDD1FDE7889E}"/>
                  </a:ext>
                </a:extLst>
              </p:cNvPr>
              <p:cNvSpPr/>
              <p:nvPr/>
            </p:nvSpPr>
            <p:spPr>
              <a:xfrm>
                <a:off x="7665024" y="1489087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42" name="타원 41">
                <a:extLst>
                  <a:ext uri="{FF2B5EF4-FFF2-40B4-BE49-F238E27FC236}">
                    <a16:creationId xmlns:a16="http://schemas.microsoft.com/office/drawing/2014/main" id="{EC2C8714-C6D9-7E4C-B9A7-C6C8D52D6C7B}"/>
                  </a:ext>
                </a:extLst>
              </p:cNvPr>
              <p:cNvSpPr/>
              <p:nvPr/>
            </p:nvSpPr>
            <p:spPr>
              <a:xfrm>
                <a:off x="7773355" y="1489087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7C9AB4DA-B2D7-3943-A123-00F9E4DF49FE}"/>
                  </a:ext>
                </a:extLst>
              </p:cNvPr>
              <p:cNvSpPr/>
              <p:nvPr/>
            </p:nvSpPr>
            <p:spPr>
              <a:xfrm>
                <a:off x="7881686" y="1489087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627ED53D-7365-724D-8332-BDAF6589D269}"/>
                  </a:ext>
                </a:extLst>
              </p:cNvPr>
              <p:cNvSpPr/>
              <p:nvPr/>
            </p:nvSpPr>
            <p:spPr>
              <a:xfrm>
                <a:off x="7990016" y="1489087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45" name="타원 44">
                <a:extLst>
                  <a:ext uri="{FF2B5EF4-FFF2-40B4-BE49-F238E27FC236}">
                    <a16:creationId xmlns:a16="http://schemas.microsoft.com/office/drawing/2014/main" id="{594C0A2F-D670-1F44-BA37-26137F0CE1CB}"/>
                  </a:ext>
                </a:extLst>
              </p:cNvPr>
              <p:cNvSpPr/>
              <p:nvPr/>
            </p:nvSpPr>
            <p:spPr>
              <a:xfrm>
                <a:off x="8098347" y="1489087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:a16="http://schemas.microsoft.com/office/drawing/2014/main" id="{5533227F-5BC6-EC44-BA41-F1D9DBD9F28E}"/>
                  </a:ext>
                </a:extLst>
              </p:cNvPr>
              <p:cNvSpPr/>
              <p:nvPr/>
            </p:nvSpPr>
            <p:spPr>
              <a:xfrm>
                <a:off x="8206678" y="1489087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:a16="http://schemas.microsoft.com/office/drawing/2014/main" id="{80936442-B39B-F747-B147-CE3A1F34D7FC}"/>
                  </a:ext>
                </a:extLst>
              </p:cNvPr>
              <p:cNvSpPr/>
              <p:nvPr/>
            </p:nvSpPr>
            <p:spPr>
              <a:xfrm>
                <a:off x="7334993" y="159943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B4666AD2-82FD-6946-9CFD-60C0CCF40C02}"/>
                  </a:ext>
                </a:extLst>
              </p:cNvPr>
              <p:cNvSpPr/>
              <p:nvPr/>
            </p:nvSpPr>
            <p:spPr>
              <a:xfrm>
                <a:off x="7445843" y="159943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CBF34F09-91B4-F04E-AC45-FD798945F292}"/>
                  </a:ext>
                </a:extLst>
              </p:cNvPr>
              <p:cNvSpPr/>
              <p:nvPr/>
            </p:nvSpPr>
            <p:spPr>
              <a:xfrm>
                <a:off x="7554174" y="159943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50" name="타원 49">
                <a:extLst>
                  <a:ext uri="{FF2B5EF4-FFF2-40B4-BE49-F238E27FC236}">
                    <a16:creationId xmlns:a16="http://schemas.microsoft.com/office/drawing/2014/main" id="{5C50E088-35AA-A246-9CAC-D44259F474CF}"/>
                  </a:ext>
                </a:extLst>
              </p:cNvPr>
              <p:cNvSpPr/>
              <p:nvPr/>
            </p:nvSpPr>
            <p:spPr>
              <a:xfrm>
                <a:off x="7665024" y="159943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5B8B2820-8AFC-D54B-A0D0-7D5725DC6C8C}"/>
                  </a:ext>
                </a:extLst>
              </p:cNvPr>
              <p:cNvSpPr/>
              <p:nvPr/>
            </p:nvSpPr>
            <p:spPr>
              <a:xfrm>
                <a:off x="7773355" y="159943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52" name="타원 51">
                <a:extLst>
                  <a:ext uri="{FF2B5EF4-FFF2-40B4-BE49-F238E27FC236}">
                    <a16:creationId xmlns:a16="http://schemas.microsoft.com/office/drawing/2014/main" id="{528BAA25-199D-7E49-9A7B-65AEA7A4BE9B}"/>
                  </a:ext>
                </a:extLst>
              </p:cNvPr>
              <p:cNvSpPr/>
              <p:nvPr/>
            </p:nvSpPr>
            <p:spPr>
              <a:xfrm>
                <a:off x="7881686" y="159943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53" name="타원 52">
                <a:extLst>
                  <a:ext uri="{FF2B5EF4-FFF2-40B4-BE49-F238E27FC236}">
                    <a16:creationId xmlns:a16="http://schemas.microsoft.com/office/drawing/2014/main" id="{3B2DCFF6-CACB-5948-A129-A0E41A6EC176}"/>
                  </a:ext>
                </a:extLst>
              </p:cNvPr>
              <p:cNvSpPr/>
              <p:nvPr/>
            </p:nvSpPr>
            <p:spPr>
              <a:xfrm>
                <a:off x="7990016" y="159943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54" name="타원 53">
                <a:extLst>
                  <a:ext uri="{FF2B5EF4-FFF2-40B4-BE49-F238E27FC236}">
                    <a16:creationId xmlns:a16="http://schemas.microsoft.com/office/drawing/2014/main" id="{26CE0C3B-B663-6F47-9186-D56795320C58}"/>
                  </a:ext>
                </a:extLst>
              </p:cNvPr>
              <p:cNvSpPr/>
              <p:nvPr/>
            </p:nvSpPr>
            <p:spPr>
              <a:xfrm>
                <a:off x="8098347" y="159943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33E83572-3B1D-734B-A4A8-2F4B24627574}"/>
                  </a:ext>
                </a:extLst>
              </p:cNvPr>
              <p:cNvSpPr/>
              <p:nvPr/>
            </p:nvSpPr>
            <p:spPr>
              <a:xfrm>
                <a:off x="8206678" y="159943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CC305561-6E65-1B4D-90C8-08510388F035}"/>
                  </a:ext>
                </a:extLst>
              </p:cNvPr>
              <p:cNvSpPr/>
              <p:nvPr/>
            </p:nvSpPr>
            <p:spPr>
              <a:xfrm>
                <a:off x="7334993" y="171028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57" name="타원 56">
                <a:extLst>
                  <a:ext uri="{FF2B5EF4-FFF2-40B4-BE49-F238E27FC236}">
                    <a16:creationId xmlns:a16="http://schemas.microsoft.com/office/drawing/2014/main" id="{1ECF283D-378C-C845-B89F-ACFAC65092E7}"/>
                  </a:ext>
                </a:extLst>
              </p:cNvPr>
              <p:cNvSpPr/>
              <p:nvPr/>
            </p:nvSpPr>
            <p:spPr>
              <a:xfrm>
                <a:off x="7445843" y="171028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C14B7623-4200-B54E-B779-0FF9E6F8B455}"/>
                  </a:ext>
                </a:extLst>
              </p:cNvPr>
              <p:cNvSpPr/>
              <p:nvPr/>
            </p:nvSpPr>
            <p:spPr>
              <a:xfrm>
                <a:off x="7554174" y="171028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62BF4579-285D-8149-A724-C75397BFC788}"/>
                  </a:ext>
                </a:extLst>
              </p:cNvPr>
              <p:cNvSpPr/>
              <p:nvPr/>
            </p:nvSpPr>
            <p:spPr>
              <a:xfrm>
                <a:off x="7665024" y="171028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DF355869-57D7-A743-A3DF-97EE52F1CFBD}"/>
                  </a:ext>
                </a:extLst>
              </p:cNvPr>
              <p:cNvSpPr/>
              <p:nvPr/>
            </p:nvSpPr>
            <p:spPr>
              <a:xfrm>
                <a:off x="7773355" y="171028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61" name="타원 60">
                <a:extLst>
                  <a:ext uri="{FF2B5EF4-FFF2-40B4-BE49-F238E27FC236}">
                    <a16:creationId xmlns:a16="http://schemas.microsoft.com/office/drawing/2014/main" id="{397EBA0B-3950-694B-98B4-2855B9CCE102}"/>
                  </a:ext>
                </a:extLst>
              </p:cNvPr>
              <p:cNvSpPr/>
              <p:nvPr/>
            </p:nvSpPr>
            <p:spPr>
              <a:xfrm>
                <a:off x="7881686" y="171028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62" name="타원 61">
                <a:extLst>
                  <a:ext uri="{FF2B5EF4-FFF2-40B4-BE49-F238E27FC236}">
                    <a16:creationId xmlns:a16="http://schemas.microsoft.com/office/drawing/2014/main" id="{2A8AECD7-BCA1-1345-BF1F-B96680D2A9DD}"/>
                  </a:ext>
                </a:extLst>
              </p:cNvPr>
              <p:cNvSpPr/>
              <p:nvPr/>
            </p:nvSpPr>
            <p:spPr>
              <a:xfrm>
                <a:off x="7990016" y="171028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63" name="타원 62">
                <a:extLst>
                  <a:ext uri="{FF2B5EF4-FFF2-40B4-BE49-F238E27FC236}">
                    <a16:creationId xmlns:a16="http://schemas.microsoft.com/office/drawing/2014/main" id="{504013E7-997B-D847-B763-6004062501B7}"/>
                  </a:ext>
                </a:extLst>
              </p:cNvPr>
              <p:cNvSpPr/>
              <p:nvPr/>
            </p:nvSpPr>
            <p:spPr>
              <a:xfrm>
                <a:off x="8098347" y="171028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64" name="타원 63">
                <a:extLst>
                  <a:ext uri="{FF2B5EF4-FFF2-40B4-BE49-F238E27FC236}">
                    <a16:creationId xmlns:a16="http://schemas.microsoft.com/office/drawing/2014/main" id="{DD889ED7-6C0B-4E47-A448-DD5B9A85DF5E}"/>
                  </a:ext>
                </a:extLst>
              </p:cNvPr>
              <p:cNvSpPr/>
              <p:nvPr/>
            </p:nvSpPr>
            <p:spPr>
              <a:xfrm>
                <a:off x="8206678" y="171028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65" name="타원 64">
                <a:extLst>
                  <a:ext uri="{FF2B5EF4-FFF2-40B4-BE49-F238E27FC236}">
                    <a16:creationId xmlns:a16="http://schemas.microsoft.com/office/drawing/2014/main" id="{320EAFA8-57C3-974F-A2AB-B814652E2CDF}"/>
                  </a:ext>
                </a:extLst>
              </p:cNvPr>
              <p:cNvSpPr/>
              <p:nvPr/>
            </p:nvSpPr>
            <p:spPr>
              <a:xfrm>
                <a:off x="7334993" y="182113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6A41EE6E-8B3B-3048-9000-2834739D2264}"/>
                  </a:ext>
                </a:extLst>
              </p:cNvPr>
              <p:cNvSpPr/>
              <p:nvPr/>
            </p:nvSpPr>
            <p:spPr>
              <a:xfrm>
                <a:off x="7445843" y="182113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67" name="타원 66">
                <a:extLst>
                  <a:ext uri="{FF2B5EF4-FFF2-40B4-BE49-F238E27FC236}">
                    <a16:creationId xmlns:a16="http://schemas.microsoft.com/office/drawing/2014/main" id="{90955CEA-E3A7-C04D-8D06-A70957A68039}"/>
                  </a:ext>
                </a:extLst>
              </p:cNvPr>
              <p:cNvSpPr/>
              <p:nvPr/>
            </p:nvSpPr>
            <p:spPr>
              <a:xfrm>
                <a:off x="7554174" y="182113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68" name="타원 67">
                <a:extLst>
                  <a:ext uri="{FF2B5EF4-FFF2-40B4-BE49-F238E27FC236}">
                    <a16:creationId xmlns:a16="http://schemas.microsoft.com/office/drawing/2014/main" id="{F88C3B5E-28D0-6948-9F79-C3128D812E6C}"/>
                  </a:ext>
                </a:extLst>
              </p:cNvPr>
              <p:cNvSpPr/>
              <p:nvPr/>
            </p:nvSpPr>
            <p:spPr>
              <a:xfrm>
                <a:off x="7665024" y="182113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69" name="타원 68">
                <a:extLst>
                  <a:ext uri="{FF2B5EF4-FFF2-40B4-BE49-F238E27FC236}">
                    <a16:creationId xmlns:a16="http://schemas.microsoft.com/office/drawing/2014/main" id="{6795EFB7-292B-FC47-ABBB-3CE4552EF1D3}"/>
                  </a:ext>
                </a:extLst>
              </p:cNvPr>
              <p:cNvSpPr/>
              <p:nvPr/>
            </p:nvSpPr>
            <p:spPr>
              <a:xfrm>
                <a:off x="7773355" y="182113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70" name="타원 69">
                <a:extLst>
                  <a:ext uri="{FF2B5EF4-FFF2-40B4-BE49-F238E27FC236}">
                    <a16:creationId xmlns:a16="http://schemas.microsoft.com/office/drawing/2014/main" id="{DD5DDA56-FC1C-A343-B090-639BC1DE9FDC}"/>
                  </a:ext>
                </a:extLst>
              </p:cNvPr>
              <p:cNvSpPr/>
              <p:nvPr/>
            </p:nvSpPr>
            <p:spPr>
              <a:xfrm>
                <a:off x="7881686" y="182113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71" name="타원 70">
                <a:extLst>
                  <a:ext uri="{FF2B5EF4-FFF2-40B4-BE49-F238E27FC236}">
                    <a16:creationId xmlns:a16="http://schemas.microsoft.com/office/drawing/2014/main" id="{761FE040-0720-8B4B-8311-89F704FDDD4D}"/>
                  </a:ext>
                </a:extLst>
              </p:cNvPr>
              <p:cNvSpPr/>
              <p:nvPr/>
            </p:nvSpPr>
            <p:spPr>
              <a:xfrm>
                <a:off x="7990016" y="182113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2FEA4B9F-E192-7D49-9FF1-064710ACA5EE}"/>
                  </a:ext>
                </a:extLst>
              </p:cNvPr>
              <p:cNvSpPr/>
              <p:nvPr/>
            </p:nvSpPr>
            <p:spPr>
              <a:xfrm>
                <a:off x="8098347" y="182113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73" name="타원 72">
                <a:extLst>
                  <a:ext uri="{FF2B5EF4-FFF2-40B4-BE49-F238E27FC236}">
                    <a16:creationId xmlns:a16="http://schemas.microsoft.com/office/drawing/2014/main" id="{38B53FAA-5866-364A-B30A-7C6A574B4A0B}"/>
                  </a:ext>
                </a:extLst>
              </p:cNvPr>
              <p:cNvSpPr/>
              <p:nvPr/>
            </p:nvSpPr>
            <p:spPr>
              <a:xfrm>
                <a:off x="8206678" y="1821136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74" name="타원 73">
                <a:extLst>
                  <a:ext uri="{FF2B5EF4-FFF2-40B4-BE49-F238E27FC236}">
                    <a16:creationId xmlns:a16="http://schemas.microsoft.com/office/drawing/2014/main" id="{D7C8051A-C28E-334B-ADE4-18FD983ED37B}"/>
                  </a:ext>
                </a:extLst>
              </p:cNvPr>
              <p:cNvSpPr/>
              <p:nvPr/>
            </p:nvSpPr>
            <p:spPr>
              <a:xfrm>
                <a:off x="7334993" y="1940471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75" name="타원 74">
                <a:extLst>
                  <a:ext uri="{FF2B5EF4-FFF2-40B4-BE49-F238E27FC236}">
                    <a16:creationId xmlns:a16="http://schemas.microsoft.com/office/drawing/2014/main" id="{626EEC32-969A-C745-AB0E-E945845CCE3C}"/>
                  </a:ext>
                </a:extLst>
              </p:cNvPr>
              <p:cNvSpPr/>
              <p:nvPr/>
            </p:nvSpPr>
            <p:spPr>
              <a:xfrm>
                <a:off x="7445843" y="1940471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76" name="타원 75">
                <a:extLst>
                  <a:ext uri="{FF2B5EF4-FFF2-40B4-BE49-F238E27FC236}">
                    <a16:creationId xmlns:a16="http://schemas.microsoft.com/office/drawing/2014/main" id="{69F1AF74-F393-4246-8FFD-535BD7368437}"/>
                  </a:ext>
                </a:extLst>
              </p:cNvPr>
              <p:cNvSpPr/>
              <p:nvPr/>
            </p:nvSpPr>
            <p:spPr>
              <a:xfrm>
                <a:off x="7554174" y="1940471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77" name="타원 76">
                <a:extLst>
                  <a:ext uri="{FF2B5EF4-FFF2-40B4-BE49-F238E27FC236}">
                    <a16:creationId xmlns:a16="http://schemas.microsoft.com/office/drawing/2014/main" id="{20586136-708D-9C44-AA04-056D1C7C53AE}"/>
                  </a:ext>
                </a:extLst>
              </p:cNvPr>
              <p:cNvSpPr/>
              <p:nvPr/>
            </p:nvSpPr>
            <p:spPr>
              <a:xfrm>
                <a:off x="7665024" y="1940471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78" name="타원 77">
                <a:extLst>
                  <a:ext uri="{FF2B5EF4-FFF2-40B4-BE49-F238E27FC236}">
                    <a16:creationId xmlns:a16="http://schemas.microsoft.com/office/drawing/2014/main" id="{21129FE1-38EC-9146-A7D1-3019E7E7E374}"/>
                  </a:ext>
                </a:extLst>
              </p:cNvPr>
              <p:cNvSpPr/>
              <p:nvPr/>
            </p:nvSpPr>
            <p:spPr>
              <a:xfrm>
                <a:off x="7773355" y="1940471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79" name="타원 78">
                <a:extLst>
                  <a:ext uri="{FF2B5EF4-FFF2-40B4-BE49-F238E27FC236}">
                    <a16:creationId xmlns:a16="http://schemas.microsoft.com/office/drawing/2014/main" id="{F448ACF8-EE17-074A-A746-54BE6ECC4FB3}"/>
                  </a:ext>
                </a:extLst>
              </p:cNvPr>
              <p:cNvSpPr/>
              <p:nvPr/>
            </p:nvSpPr>
            <p:spPr>
              <a:xfrm>
                <a:off x="7881686" y="1940471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80" name="타원 79">
                <a:extLst>
                  <a:ext uri="{FF2B5EF4-FFF2-40B4-BE49-F238E27FC236}">
                    <a16:creationId xmlns:a16="http://schemas.microsoft.com/office/drawing/2014/main" id="{4C3A9FA2-F763-054D-9180-6D5E9A1D51DE}"/>
                  </a:ext>
                </a:extLst>
              </p:cNvPr>
              <p:cNvSpPr/>
              <p:nvPr/>
            </p:nvSpPr>
            <p:spPr>
              <a:xfrm>
                <a:off x="7990016" y="1940471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81" name="타원 80">
                <a:extLst>
                  <a:ext uri="{FF2B5EF4-FFF2-40B4-BE49-F238E27FC236}">
                    <a16:creationId xmlns:a16="http://schemas.microsoft.com/office/drawing/2014/main" id="{6FF90E0B-3176-EF4D-B67E-ACADF4545483}"/>
                  </a:ext>
                </a:extLst>
              </p:cNvPr>
              <p:cNvSpPr/>
              <p:nvPr/>
            </p:nvSpPr>
            <p:spPr>
              <a:xfrm>
                <a:off x="8098347" y="1940471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  <p:sp>
            <p:nvSpPr>
              <p:cNvPr id="82" name="타원 81">
                <a:extLst>
                  <a:ext uri="{FF2B5EF4-FFF2-40B4-BE49-F238E27FC236}">
                    <a16:creationId xmlns:a16="http://schemas.microsoft.com/office/drawing/2014/main" id="{64375520-846F-6242-8E8A-D717931FAC38}"/>
                  </a:ext>
                </a:extLst>
              </p:cNvPr>
              <p:cNvSpPr/>
              <p:nvPr/>
            </p:nvSpPr>
            <p:spPr>
              <a:xfrm>
                <a:off x="8206678" y="1940471"/>
                <a:ext cx="110850" cy="110850"/>
              </a:xfrm>
              <a:prstGeom prst="ellipse">
                <a:avLst/>
              </a:prstGeom>
              <a:solidFill>
                <a:srgbClr val="E14D5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kumimoji="1" lang="ko-KR" altLang="en-US" sz="2400"/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DD3C6EF-B828-AF4C-9DF7-14D33A0395AF}"/>
                </a:ext>
              </a:extLst>
            </p:cNvPr>
            <p:cNvSpPr txBox="1"/>
            <p:nvPr/>
          </p:nvSpPr>
          <p:spPr>
            <a:xfrm>
              <a:off x="7373875" y="2101449"/>
              <a:ext cx="856916" cy="2276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1400" dirty="0"/>
                <a:t>[7x9]</a:t>
              </a:r>
              <a:endParaRPr kumimoji="1" lang="ko-KR" altLang="en-US" sz="1400" dirty="0"/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0C3C6A69-567E-466F-8537-63DE6C68E4B8}"/>
              </a:ext>
            </a:extLst>
          </p:cNvPr>
          <p:cNvGrpSpPr/>
          <p:nvPr/>
        </p:nvGrpSpPr>
        <p:grpSpPr>
          <a:xfrm>
            <a:off x="5998536" y="2042640"/>
            <a:ext cx="1215149" cy="2437421"/>
            <a:chOff x="5652190" y="1520507"/>
            <a:chExt cx="1548000" cy="3105075"/>
          </a:xfrm>
        </p:grpSpPr>
        <p:grpSp>
          <p:nvGrpSpPr>
            <p:cNvPr id="83" name="그룹 82">
              <a:extLst>
                <a:ext uri="{FF2B5EF4-FFF2-40B4-BE49-F238E27FC236}">
                  <a16:creationId xmlns:a16="http://schemas.microsoft.com/office/drawing/2014/main" id="{74541DAB-EA7A-DB4F-81A6-D8E042D6C7EB}"/>
                </a:ext>
              </a:extLst>
            </p:cNvPr>
            <p:cNvGrpSpPr/>
            <p:nvPr/>
          </p:nvGrpSpPr>
          <p:grpSpPr>
            <a:xfrm>
              <a:off x="5652190" y="3245756"/>
              <a:ext cx="1546282" cy="1379826"/>
              <a:chOff x="2441620" y="2458238"/>
              <a:chExt cx="1139868" cy="1017160"/>
            </a:xfrm>
          </p:grpSpPr>
          <p:grpSp>
            <p:nvGrpSpPr>
              <p:cNvPr id="84" name="그룹 83">
                <a:extLst>
                  <a:ext uri="{FF2B5EF4-FFF2-40B4-BE49-F238E27FC236}">
                    <a16:creationId xmlns:a16="http://schemas.microsoft.com/office/drawing/2014/main" id="{F257DD1A-BA7D-9441-9648-D3D7EF6A8159}"/>
                  </a:ext>
                </a:extLst>
              </p:cNvPr>
              <p:cNvGrpSpPr/>
              <p:nvPr/>
            </p:nvGrpSpPr>
            <p:grpSpPr>
              <a:xfrm>
                <a:off x="2441620" y="2976915"/>
                <a:ext cx="1139868" cy="498483"/>
                <a:chOff x="1215026" y="2991620"/>
                <a:chExt cx="1139868" cy="498483"/>
              </a:xfrm>
            </p:grpSpPr>
            <p:sp>
              <p:nvSpPr>
                <p:cNvPr id="88" name="사다리꼴[T] 87">
                  <a:extLst>
                    <a:ext uri="{FF2B5EF4-FFF2-40B4-BE49-F238E27FC236}">
                      <a16:creationId xmlns:a16="http://schemas.microsoft.com/office/drawing/2014/main" id="{B4A1F5FB-DCEC-E64F-B65B-5A7AC2E84B4D}"/>
                    </a:ext>
                  </a:extLst>
                </p:cNvPr>
                <p:cNvSpPr/>
                <p:nvPr/>
              </p:nvSpPr>
              <p:spPr>
                <a:xfrm>
                  <a:off x="1215026" y="3213104"/>
                  <a:ext cx="1139868" cy="276999"/>
                </a:xfrm>
                <a:prstGeom prst="trapezoid">
                  <a:avLst>
                    <a:gd name="adj" fmla="val 39635"/>
                  </a:avLst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400" dirty="0">
                      <a:solidFill>
                        <a:sysClr val="windowText" lastClr="000000"/>
                      </a:solidFill>
                    </a:rPr>
                    <a:t>fc layer</a:t>
                  </a:r>
                  <a:endParaRPr kumimoji="1" lang="ko-KR" altLang="en-US" sz="1400" dirty="0"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89" name="직사각형 88">
                  <a:extLst>
                    <a:ext uri="{FF2B5EF4-FFF2-40B4-BE49-F238E27FC236}">
                      <a16:creationId xmlns:a16="http://schemas.microsoft.com/office/drawing/2014/main" id="{8CB7CD4A-2A19-6E45-9C6C-EADC7C58BBF3}"/>
                    </a:ext>
                  </a:extLst>
                </p:cNvPr>
                <p:cNvSpPr/>
                <p:nvPr/>
              </p:nvSpPr>
              <p:spPr>
                <a:xfrm>
                  <a:off x="1313413" y="2991620"/>
                  <a:ext cx="928830" cy="18288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kumimoji="1" lang="en-US" altLang="ko-KR" sz="1100" dirty="0" err="1">
                      <a:solidFill>
                        <a:sysClr val="windowText" lastClr="000000"/>
                      </a:solidFill>
                    </a:rPr>
                    <a:t>Relu</a:t>
                  </a:r>
                  <a:endParaRPr kumimoji="1" lang="ko-KR" altLang="en-US" sz="1100" dirty="0">
                    <a:solidFill>
                      <a:sysClr val="windowText" lastClr="000000"/>
                    </a:solidFill>
                  </a:endParaRPr>
                </a:p>
              </p:txBody>
            </p:sp>
          </p:grpSp>
          <p:grpSp>
            <p:nvGrpSpPr>
              <p:cNvPr id="85" name="그룹 84">
                <a:extLst>
                  <a:ext uri="{FF2B5EF4-FFF2-40B4-BE49-F238E27FC236}">
                    <a16:creationId xmlns:a16="http://schemas.microsoft.com/office/drawing/2014/main" id="{E348AF95-5217-414E-856E-89B6DE272CB2}"/>
                  </a:ext>
                </a:extLst>
              </p:cNvPr>
              <p:cNvGrpSpPr/>
              <p:nvPr/>
            </p:nvGrpSpPr>
            <p:grpSpPr>
              <a:xfrm>
                <a:off x="2441620" y="2458238"/>
                <a:ext cx="1139868" cy="497107"/>
                <a:chOff x="1215026" y="2472943"/>
                <a:chExt cx="1139868" cy="497107"/>
              </a:xfrm>
            </p:grpSpPr>
            <p:sp>
              <p:nvSpPr>
                <p:cNvPr id="86" name="사다리꼴[T] 85">
                  <a:extLst>
                    <a:ext uri="{FF2B5EF4-FFF2-40B4-BE49-F238E27FC236}">
                      <a16:creationId xmlns:a16="http://schemas.microsoft.com/office/drawing/2014/main" id="{166E56DC-B44B-FB44-AB79-72442EC30E8F}"/>
                    </a:ext>
                  </a:extLst>
                </p:cNvPr>
                <p:cNvSpPr/>
                <p:nvPr/>
              </p:nvSpPr>
              <p:spPr>
                <a:xfrm>
                  <a:off x="1215026" y="2693051"/>
                  <a:ext cx="1139868" cy="276999"/>
                </a:xfrm>
                <a:prstGeom prst="trapezoid">
                  <a:avLst>
                    <a:gd name="adj" fmla="val 39635"/>
                  </a:avLst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400" dirty="0">
                      <a:solidFill>
                        <a:sysClr val="windowText" lastClr="000000"/>
                      </a:solidFill>
                    </a:rPr>
                    <a:t>fc layer</a:t>
                  </a:r>
                  <a:endParaRPr kumimoji="1" lang="ko-KR" altLang="en-US" sz="1400" dirty="0"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87" name="직사각형 86">
                  <a:extLst>
                    <a:ext uri="{FF2B5EF4-FFF2-40B4-BE49-F238E27FC236}">
                      <a16:creationId xmlns:a16="http://schemas.microsoft.com/office/drawing/2014/main" id="{F7E09388-2713-164F-B372-5E45281E6C5B}"/>
                    </a:ext>
                  </a:extLst>
                </p:cNvPr>
                <p:cNvSpPr/>
                <p:nvPr/>
              </p:nvSpPr>
              <p:spPr>
                <a:xfrm>
                  <a:off x="1315913" y="2472943"/>
                  <a:ext cx="928830" cy="18288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kumimoji="1" lang="en-US" altLang="ko-KR" sz="1100" dirty="0" err="1">
                      <a:solidFill>
                        <a:sysClr val="windowText" lastClr="000000"/>
                      </a:solidFill>
                    </a:rPr>
                    <a:t>Relu</a:t>
                  </a:r>
                  <a:endParaRPr kumimoji="1" lang="ko-KR" altLang="en-US" sz="1100" dirty="0">
                    <a:solidFill>
                      <a:sysClr val="windowText" lastClr="000000"/>
                    </a:solidFill>
                  </a:endParaRPr>
                </a:p>
              </p:txBody>
            </p:sp>
          </p:grpSp>
        </p:grp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E8F46C67-5DFD-2949-88F3-187FBEBBBE9B}"/>
                </a:ext>
              </a:extLst>
            </p:cNvPr>
            <p:cNvSpPr/>
            <p:nvPr/>
          </p:nvSpPr>
          <p:spPr>
            <a:xfrm>
              <a:off x="5782620" y="1520507"/>
              <a:ext cx="1260000" cy="661559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dirty="0"/>
                <a:t>Output [7x1]</a:t>
              </a:r>
              <a:endParaRPr kumimoji="1" lang="ko-KR" altLang="en-US" sz="1200" dirty="0"/>
            </a:p>
          </p:txBody>
        </p:sp>
        <p:sp>
          <p:nvSpPr>
            <p:cNvPr id="96" name="사다리꼴[T] 95">
              <a:extLst>
                <a:ext uri="{FF2B5EF4-FFF2-40B4-BE49-F238E27FC236}">
                  <a16:creationId xmlns:a16="http://schemas.microsoft.com/office/drawing/2014/main" id="{35CE262E-0077-6B47-8FF1-911BF7457246}"/>
                </a:ext>
              </a:extLst>
            </p:cNvPr>
            <p:cNvSpPr/>
            <p:nvPr/>
          </p:nvSpPr>
          <p:spPr>
            <a:xfrm>
              <a:off x="5652190" y="2822936"/>
              <a:ext cx="1548000" cy="375762"/>
            </a:xfrm>
            <a:prstGeom prst="trapezoid">
              <a:avLst>
                <a:gd name="adj" fmla="val 39635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solidFill>
                    <a:sysClr val="windowText" lastClr="000000"/>
                  </a:solidFill>
                </a:rPr>
                <a:t>fc layer</a:t>
              </a:r>
              <a:endParaRPr kumimoji="1" lang="ko-KR" altLang="en-US" sz="1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id="{2C6E72EB-F595-4849-BC54-69FABA11E298}"/>
                </a:ext>
              </a:extLst>
            </p:cNvPr>
            <p:cNvSpPr/>
            <p:nvPr/>
          </p:nvSpPr>
          <p:spPr>
            <a:xfrm>
              <a:off x="5789048" y="2523103"/>
              <a:ext cx="1260000" cy="2480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ko-KR" sz="1100">
                  <a:solidFill>
                    <a:sysClr val="windowText" lastClr="000000"/>
                  </a:solidFill>
                </a:rPr>
                <a:t>Relu</a:t>
              </a:r>
              <a:endParaRPr kumimoji="1" lang="ko-KR" altLang="en-US" sz="11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58EEF043-AC02-CC47-B48F-84AE7B470EEF}"/>
                </a:ext>
              </a:extLst>
            </p:cNvPr>
            <p:cNvSpPr/>
            <p:nvPr/>
          </p:nvSpPr>
          <p:spPr>
            <a:xfrm>
              <a:off x="5789048" y="2235622"/>
              <a:ext cx="1260000" cy="2480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ko-KR" sz="1100" dirty="0" err="1">
                  <a:solidFill>
                    <a:sysClr val="windowText" lastClr="000000"/>
                  </a:solidFill>
                </a:rPr>
                <a:t>Softmax</a:t>
              </a:r>
              <a:endParaRPr kumimoji="1" lang="ko-KR" altLang="en-US" sz="11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7064CFAC-9B66-C14F-8FB5-1AEAE00CCCF6}"/>
              </a:ext>
            </a:extLst>
          </p:cNvPr>
          <p:cNvGrpSpPr/>
          <p:nvPr/>
        </p:nvGrpSpPr>
        <p:grpSpPr>
          <a:xfrm>
            <a:off x="6028423" y="732187"/>
            <a:ext cx="4599587" cy="1293292"/>
            <a:chOff x="9712100" y="-489228"/>
            <a:chExt cx="5365537" cy="1508659"/>
          </a:xfrm>
        </p:grpSpPr>
        <p:pic>
          <p:nvPicPr>
            <p:cNvPr id="111" name="그림 110">
              <a:extLst>
                <a:ext uri="{FF2B5EF4-FFF2-40B4-BE49-F238E27FC236}">
                  <a16:creationId xmlns:a16="http://schemas.microsoft.com/office/drawing/2014/main" id="{BD3ED56A-FFC5-C74C-AE88-F64F0137EE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12100" y="-482807"/>
              <a:ext cx="1346200" cy="1219200"/>
            </a:xfrm>
            <a:prstGeom prst="rect">
              <a:avLst/>
            </a:prstGeom>
          </p:spPr>
        </p:pic>
        <p:pic>
          <p:nvPicPr>
            <p:cNvPr id="112" name="그림 111">
              <a:extLst>
                <a:ext uri="{FF2B5EF4-FFF2-40B4-BE49-F238E27FC236}">
                  <a16:creationId xmlns:a16="http://schemas.microsoft.com/office/drawing/2014/main" id="{C16CD697-36CD-8B4A-A91F-2F3E76011F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721768" y="-476418"/>
              <a:ext cx="1346200" cy="1219200"/>
            </a:xfrm>
            <a:prstGeom prst="rect">
              <a:avLst/>
            </a:prstGeom>
          </p:spPr>
        </p:pic>
        <p:pic>
          <p:nvPicPr>
            <p:cNvPr id="113" name="그림 112">
              <a:extLst>
                <a:ext uri="{FF2B5EF4-FFF2-40B4-BE49-F238E27FC236}">
                  <a16:creationId xmlns:a16="http://schemas.microsoft.com/office/drawing/2014/main" id="{940630A1-C4C0-9947-8101-E60FEF540B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731437" y="-489228"/>
              <a:ext cx="1346200" cy="1219200"/>
            </a:xfrm>
            <a:prstGeom prst="rect">
              <a:avLst/>
            </a:prstGeom>
          </p:spPr>
        </p:pic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C43BF842-EDC5-AB44-9DC5-84E6B54AC224}"/>
                </a:ext>
              </a:extLst>
            </p:cNvPr>
            <p:cNvSpPr txBox="1"/>
            <p:nvPr/>
          </p:nvSpPr>
          <p:spPr>
            <a:xfrm>
              <a:off x="10037136" y="731769"/>
              <a:ext cx="544286" cy="276999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1200" dirty="0"/>
                <a:t>1</a:t>
              </a:r>
              <a:r>
                <a:rPr kumimoji="1" lang="en-US" altLang="ko-KR" sz="1200" baseline="30000" dirty="0"/>
                <a:t>st</a:t>
              </a:r>
              <a:r>
                <a:rPr kumimoji="1" lang="en-US" altLang="ko-KR" sz="1200" dirty="0"/>
                <a:t> </a:t>
              </a:r>
              <a:endParaRPr kumimoji="1" lang="ko-KR" altLang="en-US" sz="1200" dirty="0"/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69B82CE8-2554-8A4D-B145-84B3A860DE06}"/>
                </a:ext>
              </a:extLst>
            </p:cNvPr>
            <p:cNvSpPr txBox="1"/>
            <p:nvPr/>
          </p:nvSpPr>
          <p:spPr>
            <a:xfrm>
              <a:off x="12098486" y="725762"/>
              <a:ext cx="544286" cy="276999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1200" dirty="0"/>
                <a:t>2</a:t>
              </a:r>
              <a:r>
                <a:rPr kumimoji="1" lang="en-US" altLang="ko-KR" sz="1200" baseline="30000" dirty="0"/>
                <a:t>nd</a:t>
              </a:r>
              <a:endParaRPr kumimoji="1" lang="ko-KR" altLang="en-US" sz="1200" dirty="0"/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E9CE2150-A607-0242-BA3A-27567E39308B}"/>
                </a:ext>
              </a:extLst>
            </p:cNvPr>
            <p:cNvSpPr txBox="1"/>
            <p:nvPr/>
          </p:nvSpPr>
          <p:spPr>
            <a:xfrm>
              <a:off x="14108155" y="742432"/>
              <a:ext cx="544286" cy="276999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ko-KR" sz="1200" dirty="0"/>
                <a:t>3</a:t>
              </a:r>
              <a:r>
                <a:rPr kumimoji="1" lang="en-US" altLang="ko-KR" sz="1200" baseline="30000" dirty="0"/>
                <a:t>rd</a:t>
              </a:r>
              <a:endParaRPr kumimoji="1" lang="ko-KR" altLang="en-US" sz="1200" dirty="0"/>
            </a:p>
          </p:txBody>
        </p:sp>
      </p:grp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EF89B985-5F80-4337-A01E-C3E7CA6A2D04}"/>
              </a:ext>
            </a:extLst>
          </p:cNvPr>
          <p:cNvGrpSpPr/>
          <p:nvPr/>
        </p:nvGrpSpPr>
        <p:grpSpPr>
          <a:xfrm>
            <a:off x="7710516" y="2042114"/>
            <a:ext cx="1215149" cy="2437421"/>
            <a:chOff x="5652190" y="1520507"/>
            <a:chExt cx="1548000" cy="3105075"/>
          </a:xfrm>
        </p:grpSpPr>
        <p:grpSp>
          <p:nvGrpSpPr>
            <p:cNvPr id="108" name="그룹 107">
              <a:extLst>
                <a:ext uri="{FF2B5EF4-FFF2-40B4-BE49-F238E27FC236}">
                  <a16:creationId xmlns:a16="http://schemas.microsoft.com/office/drawing/2014/main" id="{2A348C87-C66D-4E5A-BF97-FECBC96EE74E}"/>
                </a:ext>
              </a:extLst>
            </p:cNvPr>
            <p:cNvGrpSpPr/>
            <p:nvPr/>
          </p:nvGrpSpPr>
          <p:grpSpPr>
            <a:xfrm>
              <a:off x="5652190" y="3245756"/>
              <a:ext cx="1546282" cy="1379826"/>
              <a:chOff x="2441620" y="2458238"/>
              <a:chExt cx="1139868" cy="1017160"/>
            </a:xfrm>
          </p:grpSpPr>
          <p:grpSp>
            <p:nvGrpSpPr>
              <p:cNvPr id="120" name="그룹 119">
                <a:extLst>
                  <a:ext uri="{FF2B5EF4-FFF2-40B4-BE49-F238E27FC236}">
                    <a16:creationId xmlns:a16="http://schemas.microsoft.com/office/drawing/2014/main" id="{5711387A-6E75-4B3D-8BA0-370BDFEDF2FF}"/>
                  </a:ext>
                </a:extLst>
              </p:cNvPr>
              <p:cNvGrpSpPr/>
              <p:nvPr/>
            </p:nvGrpSpPr>
            <p:grpSpPr>
              <a:xfrm>
                <a:off x="2441620" y="2976915"/>
                <a:ext cx="1139868" cy="498483"/>
                <a:chOff x="1215026" y="2991620"/>
                <a:chExt cx="1139868" cy="498483"/>
              </a:xfrm>
            </p:grpSpPr>
            <p:sp>
              <p:nvSpPr>
                <p:cNvPr id="124" name="사다리꼴[T] 87">
                  <a:extLst>
                    <a:ext uri="{FF2B5EF4-FFF2-40B4-BE49-F238E27FC236}">
                      <a16:creationId xmlns:a16="http://schemas.microsoft.com/office/drawing/2014/main" id="{65295FDD-590A-44C9-8777-68C485F250EB}"/>
                    </a:ext>
                  </a:extLst>
                </p:cNvPr>
                <p:cNvSpPr/>
                <p:nvPr/>
              </p:nvSpPr>
              <p:spPr>
                <a:xfrm>
                  <a:off x="1215026" y="3213104"/>
                  <a:ext cx="1139868" cy="276999"/>
                </a:xfrm>
                <a:prstGeom prst="trapezoid">
                  <a:avLst>
                    <a:gd name="adj" fmla="val 39635"/>
                  </a:avLst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400" dirty="0">
                      <a:solidFill>
                        <a:sysClr val="windowText" lastClr="000000"/>
                      </a:solidFill>
                    </a:rPr>
                    <a:t>fc layer</a:t>
                  </a:r>
                  <a:endParaRPr kumimoji="1" lang="ko-KR" altLang="en-US" sz="1400" dirty="0"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125" name="직사각형 124">
                  <a:extLst>
                    <a:ext uri="{FF2B5EF4-FFF2-40B4-BE49-F238E27FC236}">
                      <a16:creationId xmlns:a16="http://schemas.microsoft.com/office/drawing/2014/main" id="{6AAAD439-03A4-4D78-9861-87864C52AB7B}"/>
                    </a:ext>
                  </a:extLst>
                </p:cNvPr>
                <p:cNvSpPr/>
                <p:nvPr/>
              </p:nvSpPr>
              <p:spPr>
                <a:xfrm>
                  <a:off x="1313414" y="2991620"/>
                  <a:ext cx="928830" cy="18288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kumimoji="1" lang="en-US" altLang="ko-KR" sz="1100" dirty="0" err="1">
                      <a:solidFill>
                        <a:sysClr val="windowText" lastClr="000000"/>
                      </a:solidFill>
                    </a:rPr>
                    <a:t>Relu</a:t>
                  </a:r>
                  <a:endParaRPr kumimoji="1" lang="ko-KR" altLang="en-US" sz="1100" dirty="0">
                    <a:solidFill>
                      <a:sysClr val="windowText" lastClr="000000"/>
                    </a:solidFill>
                  </a:endParaRPr>
                </a:p>
              </p:txBody>
            </p:sp>
          </p:grpSp>
          <p:grpSp>
            <p:nvGrpSpPr>
              <p:cNvPr id="121" name="그룹 120">
                <a:extLst>
                  <a:ext uri="{FF2B5EF4-FFF2-40B4-BE49-F238E27FC236}">
                    <a16:creationId xmlns:a16="http://schemas.microsoft.com/office/drawing/2014/main" id="{44599AAA-3ADE-42F2-8D3D-D7C0C31CBAC3}"/>
                  </a:ext>
                </a:extLst>
              </p:cNvPr>
              <p:cNvGrpSpPr/>
              <p:nvPr/>
            </p:nvGrpSpPr>
            <p:grpSpPr>
              <a:xfrm>
                <a:off x="2441620" y="2458238"/>
                <a:ext cx="1139868" cy="497107"/>
                <a:chOff x="1215026" y="2472943"/>
                <a:chExt cx="1139868" cy="497107"/>
              </a:xfrm>
            </p:grpSpPr>
            <p:sp>
              <p:nvSpPr>
                <p:cNvPr id="122" name="사다리꼴[T] 85">
                  <a:extLst>
                    <a:ext uri="{FF2B5EF4-FFF2-40B4-BE49-F238E27FC236}">
                      <a16:creationId xmlns:a16="http://schemas.microsoft.com/office/drawing/2014/main" id="{EAF4CA9D-7D6C-4935-8D1F-D9EB794CFF09}"/>
                    </a:ext>
                  </a:extLst>
                </p:cNvPr>
                <p:cNvSpPr/>
                <p:nvPr/>
              </p:nvSpPr>
              <p:spPr>
                <a:xfrm>
                  <a:off x="1215026" y="2693051"/>
                  <a:ext cx="1139868" cy="276999"/>
                </a:xfrm>
                <a:prstGeom prst="trapezoid">
                  <a:avLst>
                    <a:gd name="adj" fmla="val 39635"/>
                  </a:avLst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400" dirty="0">
                      <a:solidFill>
                        <a:sysClr val="windowText" lastClr="000000"/>
                      </a:solidFill>
                    </a:rPr>
                    <a:t>fc layer</a:t>
                  </a:r>
                  <a:endParaRPr kumimoji="1" lang="ko-KR" altLang="en-US" sz="1400" dirty="0"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123" name="직사각형 122">
                  <a:extLst>
                    <a:ext uri="{FF2B5EF4-FFF2-40B4-BE49-F238E27FC236}">
                      <a16:creationId xmlns:a16="http://schemas.microsoft.com/office/drawing/2014/main" id="{B8D48F40-4278-4AF7-A0BD-7FBDBB1F6C83}"/>
                    </a:ext>
                  </a:extLst>
                </p:cNvPr>
                <p:cNvSpPr/>
                <p:nvPr/>
              </p:nvSpPr>
              <p:spPr>
                <a:xfrm>
                  <a:off x="1315913" y="2472943"/>
                  <a:ext cx="928830" cy="18288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kumimoji="1" lang="en-US" altLang="ko-KR" sz="1100" dirty="0" err="1">
                      <a:solidFill>
                        <a:sysClr val="windowText" lastClr="000000"/>
                      </a:solidFill>
                    </a:rPr>
                    <a:t>Relu</a:t>
                  </a:r>
                  <a:endParaRPr kumimoji="1" lang="ko-KR" altLang="en-US" sz="1100" dirty="0">
                    <a:solidFill>
                      <a:sysClr val="windowText" lastClr="000000"/>
                    </a:solidFill>
                  </a:endParaRPr>
                </a:p>
              </p:txBody>
            </p:sp>
          </p:grpSp>
        </p:grpSp>
        <p:sp>
          <p:nvSpPr>
            <p:cNvPr id="109" name="직사각형 108">
              <a:extLst>
                <a:ext uri="{FF2B5EF4-FFF2-40B4-BE49-F238E27FC236}">
                  <a16:creationId xmlns:a16="http://schemas.microsoft.com/office/drawing/2014/main" id="{11A59E41-F0AA-4A9D-9175-27B3ABE311B6}"/>
                </a:ext>
              </a:extLst>
            </p:cNvPr>
            <p:cNvSpPr/>
            <p:nvPr/>
          </p:nvSpPr>
          <p:spPr>
            <a:xfrm>
              <a:off x="5782620" y="1520507"/>
              <a:ext cx="1260000" cy="661559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dirty="0"/>
                <a:t>Output [7x1]</a:t>
              </a:r>
              <a:endParaRPr kumimoji="1" lang="ko-KR" altLang="en-US" sz="1200" dirty="0"/>
            </a:p>
          </p:txBody>
        </p:sp>
        <p:sp>
          <p:nvSpPr>
            <p:cNvPr id="110" name="사다리꼴[T] 95">
              <a:extLst>
                <a:ext uri="{FF2B5EF4-FFF2-40B4-BE49-F238E27FC236}">
                  <a16:creationId xmlns:a16="http://schemas.microsoft.com/office/drawing/2014/main" id="{71BE3E95-1145-4A17-86FB-CB8F94696F4F}"/>
                </a:ext>
              </a:extLst>
            </p:cNvPr>
            <p:cNvSpPr/>
            <p:nvPr/>
          </p:nvSpPr>
          <p:spPr>
            <a:xfrm>
              <a:off x="5652190" y="2822936"/>
              <a:ext cx="1548000" cy="375762"/>
            </a:xfrm>
            <a:prstGeom prst="trapezoid">
              <a:avLst>
                <a:gd name="adj" fmla="val 39635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solidFill>
                    <a:sysClr val="windowText" lastClr="000000"/>
                  </a:solidFill>
                </a:rPr>
                <a:t>fc layer</a:t>
              </a:r>
              <a:endParaRPr kumimoji="1" lang="ko-KR" altLang="en-US" sz="1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7" name="직사각형 116">
              <a:extLst>
                <a:ext uri="{FF2B5EF4-FFF2-40B4-BE49-F238E27FC236}">
                  <a16:creationId xmlns:a16="http://schemas.microsoft.com/office/drawing/2014/main" id="{ABD19CB8-8935-484A-8FFC-D4511825B1BF}"/>
                </a:ext>
              </a:extLst>
            </p:cNvPr>
            <p:cNvSpPr/>
            <p:nvPr/>
          </p:nvSpPr>
          <p:spPr>
            <a:xfrm>
              <a:off x="5789048" y="2523103"/>
              <a:ext cx="1260000" cy="2480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ko-KR" sz="1100">
                  <a:solidFill>
                    <a:sysClr val="windowText" lastClr="000000"/>
                  </a:solidFill>
                </a:rPr>
                <a:t>Relu</a:t>
              </a:r>
              <a:endParaRPr kumimoji="1" lang="ko-KR" altLang="en-US" sz="11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18" name="직사각형 117">
              <a:extLst>
                <a:ext uri="{FF2B5EF4-FFF2-40B4-BE49-F238E27FC236}">
                  <a16:creationId xmlns:a16="http://schemas.microsoft.com/office/drawing/2014/main" id="{8C850E39-9C44-4319-A0D7-20E0430623CE}"/>
                </a:ext>
              </a:extLst>
            </p:cNvPr>
            <p:cNvSpPr/>
            <p:nvPr/>
          </p:nvSpPr>
          <p:spPr>
            <a:xfrm>
              <a:off x="5789048" y="2235622"/>
              <a:ext cx="1260000" cy="2480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ko-KR" sz="1100" dirty="0" err="1">
                  <a:solidFill>
                    <a:sysClr val="windowText" lastClr="000000"/>
                  </a:solidFill>
                </a:rPr>
                <a:t>Softmax</a:t>
              </a:r>
              <a:endParaRPr kumimoji="1" lang="ko-KR" altLang="en-US" sz="11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26" name="그룹 125">
            <a:extLst>
              <a:ext uri="{FF2B5EF4-FFF2-40B4-BE49-F238E27FC236}">
                <a16:creationId xmlns:a16="http://schemas.microsoft.com/office/drawing/2014/main" id="{1C7EE352-AF1F-44F1-BC5C-FDD0819A58A9}"/>
              </a:ext>
            </a:extLst>
          </p:cNvPr>
          <p:cNvGrpSpPr/>
          <p:nvPr/>
        </p:nvGrpSpPr>
        <p:grpSpPr>
          <a:xfrm>
            <a:off x="9443800" y="2042640"/>
            <a:ext cx="1215149" cy="2437421"/>
            <a:chOff x="5652190" y="1520507"/>
            <a:chExt cx="1548000" cy="3105075"/>
          </a:xfrm>
        </p:grpSpPr>
        <p:grpSp>
          <p:nvGrpSpPr>
            <p:cNvPr id="127" name="그룹 126">
              <a:extLst>
                <a:ext uri="{FF2B5EF4-FFF2-40B4-BE49-F238E27FC236}">
                  <a16:creationId xmlns:a16="http://schemas.microsoft.com/office/drawing/2014/main" id="{6304E6BF-B271-49DF-A626-6FD685C67725}"/>
                </a:ext>
              </a:extLst>
            </p:cNvPr>
            <p:cNvGrpSpPr/>
            <p:nvPr/>
          </p:nvGrpSpPr>
          <p:grpSpPr>
            <a:xfrm>
              <a:off x="5652190" y="3245756"/>
              <a:ext cx="1546282" cy="1379826"/>
              <a:chOff x="2441620" y="2458238"/>
              <a:chExt cx="1139868" cy="1017160"/>
            </a:xfrm>
          </p:grpSpPr>
          <p:grpSp>
            <p:nvGrpSpPr>
              <p:cNvPr id="132" name="그룹 131">
                <a:extLst>
                  <a:ext uri="{FF2B5EF4-FFF2-40B4-BE49-F238E27FC236}">
                    <a16:creationId xmlns:a16="http://schemas.microsoft.com/office/drawing/2014/main" id="{AEAE3153-E019-491E-B64F-EC665CF5EEAB}"/>
                  </a:ext>
                </a:extLst>
              </p:cNvPr>
              <p:cNvGrpSpPr/>
              <p:nvPr/>
            </p:nvGrpSpPr>
            <p:grpSpPr>
              <a:xfrm>
                <a:off x="2441620" y="2976915"/>
                <a:ext cx="1139868" cy="498483"/>
                <a:chOff x="1215026" y="2991620"/>
                <a:chExt cx="1139868" cy="498483"/>
              </a:xfrm>
            </p:grpSpPr>
            <p:sp>
              <p:nvSpPr>
                <p:cNvPr id="136" name="사다리꼴[T] 87">
                  <a:extLst>
                    <a:ext uri="{FF2B5EF4-FFF2-40B4-BE49-F238E27FC236}">
                      <a16:creationId xmlns:a16="http://schemas.microsoft.com/office/drawing/2014/main" id="{37D0811F-873C-4125-8785-B02014143AD3}"/>
                    </a:ext>
                  </a:extLst>
                </p:cNvPr>
                <p:cNvSpPr/>
                <p:nvPr/>
              </p:nvSpPr>
              <p:spPr>
                <a:xfrm>
                  <a:off x="1215026" y="3213104"/>
                  <a:ext cx="1139868" cy="276999"/>
                </a:xfrm>
                <a:prstGeom prst="trapezoid">
                  <a:avLst>
                    <a:gd name="adj" fmla="val 39635"/>
                  </a:avLst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400" dirty="0">
                      <a:solidFill>
                        <a:sysClr val="windowText" lastClr="000000"/>
                      </a:solidFill>
                    </a:rPr>
                    <a:t>fc layer</a:t>
                  </a:r>
                  <a:endParaRPr kumimoji="1" lang="ko-KR" altLang="en-US" sz="1400" dirty="0"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137" name="직사각형 136">
                  <a:extLst>
                    <a:ext uri="{FF2B5EF4-FFF2-40B4-BE49-F238E27FC236}">
                      <a16:creationId xmlns:a16="http://schemas.microsoft.com/office/drawing/2014/main" id="{DD300F00-C567-4AE7-980E-D4213F65B298}"/>
                    </a:ext>
                  </a:extLst>
                </p:cNvPr>
                <p:cNvSpPr/>
                <p:nvPr/>
              </p:nvSpPr>
              <p:spPr>
                <a:xfrm>
                  <a:off x="1313414" y="2991620"/>
                  <a:ext cx="928830" cy="18288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kumimoji="1" lang="en-US" altLang="ko-KR" sz="1100" dirty="0" err="1">
                      <a:solidFill>
                        <a:sysClr val="windowText" lastClr="000000"/>
                      </a:solidFill>
                    </a:rPr>
                    <a:t>Relu</a:t>
                  </a:r>
                  <a:endParaRPr kumimoji="1" lang="ko-KR" altLang="en-US" sz="1100" dirty="0">
                    <a:solidFill>
                      <a:sysClr val="windowText" lastClr="000000"/>
                    </a:solidFill>
                  </a:endParaRPr>
                </a:p>
              </p:txBody>
            </p:sp>
          </p:grpSp>
          <p:grpSp>
            <p:nvGrpSpPr>
              <p:cNvPr id="133" name="그룹 132">
                <a:extLst>
                  <a:ext uri="{FF2B5EF4-FFF2-40B4-BE49-F238E27FC236}">
                    <a16:creationId xmlns:a16="http://schemas.microsoft.com/office/drawing/2014/main" id="{9FCB8C3F-118E-4A80-9E90-09C2C09A51A1}"/>
                  </a:ext>
                </a:extLst>
              </p:cNvPr>
              <p:cNvGrpSpPr/>
              <p:nvPr/>
            </p:nvGrpSpPr>
            <p:grpSpPr>
              <a:xfrm>
                <a:off x="2441620" y="2458238"/>
                <a:ext cx="1139868" cy="497107"/>
                <a:chOff x="1215026" y="2472943"/>
                <a:chExt cx="1139868" cy="497107"/>
              </a:xfrm>
            </p:grpSpPr>
            <p:sp>
              <p:nvSpPr>
                <p:cNvPr id="134" name="사다리꼴[T] 85">
                  <a:extLst>
                    <a:ext uri="{FF2B5EF4-FFF2-40B4-BE49-F238E27FC236}">
                      <a16:creationId xmlns:a16="http://schemas.microsoft.com/office/drawing/2014/main" id="{17A72F12-94E1-4B73-A542-A7D423AFC5E4}"/>
                    </a:ext>
                  </a:extLst>
                </p:cNvPr>
                <p:cNvSpPr/>
                <p:nvPr/>
              </p:nvSpPr>
              <p:spPr>
                <a:xfrm>
                  <a:off x="1215026" y="2693051"/>
                  <a:ext cx="1139868" cy="276999"/>
                </a:xfrm>
                <a:prstGeom prst="trapezoid">
                  <a:avLst>
                    <a:gd name="adj" fmla="val 39635"/>
                  </a:avLst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kumimoji="1" lang="en-US" altLang="ko-KR" sz="1400" dirty="0">
                      <a:solidFill>
                        <a:sysClr val="windowText" lastClr="000000"/>
                      </a:solidFill>
                    </a:rPr>
                    <a:t>fc layer</a:t>
                  </a:r>
                  <a:endParaRPr kumimoji="1" lang="ko-KR" altLang="en-US" sz="1400" dirty="0">
                    <a:solidFill>
                      <a:sysClr val="windowText" lastClr="000000"/>
                    </a:solidFill>
                  </a:endParaRPr>
                </a:p>
              </p:txBody>
            </p:sp>
            <p:sp>
              <p:nvSpPr>
                <p:cNvPr id="135" name="직사각형 134">
                  <a:extLst>
                    <a:ext uri="{FF2B5EF4-FFF2-40B4-BE49-F238E27FC236}">
                      <a16:creationId xmlns:a16="http://schemas.microsoft.com/office/drawing/2014/main" id="{6AB32024-390D-4A25-86DD-57A61401D7E4}"/>
                    </a:ext>
                  </a:extLst>
                </p:cNvPr>
                <p:cNvSpPr/>
                <p:nvPr/>
              </p:nvSpPr>
              <p:spPr>
                <a:xfrm>
                  <a:off x="1315913" y="2472943"/>
                  <a:ext cx="928830" cy="18288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kumimoji="1" lang="en-US" altLang="ko-KR" sz="1100" dirty="0" err="1">
                      <a:solidFill>
                        <a:sysClr val="windowText" lastClr="000000"/>
                      </a:solidFill>
                    </a:rPr>
                    <a:t>Relu</a:t>
                  </a:r>
                  <a:endParaRPr kumimoji="1" lang="ko-KR" altLang="en-US" sz="1100" dirty="0">
                    <a:solidFill>
                      <a:sysClr val="windowText" lastClr="000000"/>
                    </a:solidFill>
                  </a:endParaRPr>
                </a:p>
              </p:txBody>
            </p:sp>
          </p:grpSp>
        </p:grpSp>
        <p:sp>
          <p:nvSpPr>
            <p:cNvPr id="128" name="직사각형 127">
              <a:extLst>
                <a:ext uri="{FF2B5EF4-FFF2-40B4-BE49-F238E27FC236}">
                  <a16:creationId xmlns:a16="http://schemas.microsoft.com/office/drawing/2014/main" id="{7ED95968-5011-4F25-AD25-F56FF879A55A}"/>
                </a:ext>
              </a:extLst>
            </p:cNvPr>
            <p:cNvSpPr/>
            <p:nvPr/>
          </p:nvSpPr>
          <p:spPr>
            <a:xfrm>
              <a:off x="5782620" y="1520507"/>
              <a:ext cx="1260000" cy="661559"/>
            </a:xfrm>
            <a:prstGeom prst="rect">
              <a:avLst/>
            </a:prstGeom>
            <a:solidFill>
              <a:srgbClr val="00B0F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200" dirty="0"/>
                <a:t>Output [7x1]</a:t>
              </a:r>
              <a:endParaRPr kumimoji="1" lang="ko-KR" altLang="en-US" sz="1200" dirty="0"/>
            </a:p>
          </p:txBody>
        </p:sp>
        <p:sp>
          <p:nvSpPr>
            <p:cNvPr id="129" name="사다리꼴[T] 95">
              <a:extLst>
                <a:ext uri="{FF2B5EF4-FFF2-40B4-BE49-F238E27FC236}">
                  <a16:creationId xmlns:a16="http://schemas.microsoft.com/office/drawing/2014/main" id="{2325D3FA-B2F5-4CC9-AD34-3FC81910ACDC}"/>
                </a:ext>
              </a:extLst>
            </p:cNvPr>
            <p:cNvSpPr/>
            <p:nvPr/>
          </p:nvSpPr>
          <p:spPr>
            <a:xfrm>
              <a:off x="5652190" y="2822936"/>
              <a:ext cx="1548000" cy="375762"/>
            </a:xfrm>
            <a:prstGeom prst="trapezoid">
              <a:avLst>
                <a:gd name="adj" fmla="val 39635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solidFill>
                    <a:sysClr val="windowText" lastClr="000000"/>
                  </a:solidFill>
                </a:rPr>
                <a:t>fc layer</a:t>
              </a:r>
              <a:endParaRPr kumimoji="1" lang="ko-KR" altLang="en-US" sz="1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0" name="직사각형 129">
              <a:extLst>
                <a:ext uri="{FF2B5EF4-FFF2-40B4-BE49-F238E27FC236}">
                  <a16:creationId xmlns:a16="http://schemas.microsoft.com/office/drawing/2014/main" id="{E9D133F7-6B9A-410C-AE51-10DB229777A9}"/>
                </a:ext>
              </a:extLst>
            </p:cNvPr>
            <p:cNvSpPr/>
            <p:nvPr/>
          </p:nvSpPr>
          <p:spPr>
            <a:xfrm>
              <a:off x="5789048" y="2523103"/>
              <a:ext cx="1260000" cy="2480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ko-KR" sz="1100">
                  <a:solidFill>
                    <a:sysClr val="windowText" lastClr="000000"/>
                  </a:solidFill>
                </a:rPr>
                <a:t>Relu</a:t>
              </a:r>
              <a:endParaRPr kumimoji="1" lang="ko-KR" altLang="en-US" sz="11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1" name="직사각형 130">
              <a:extLst>
                <a:ext uri="{FF2B5EF4-FFF2-40B4-BE49-F238E27FC236}">
                  <a16:creationId xmlns:a16="http://schemas.microsoft.com/office/drawing/2014/main" id="{E347FAFB-2A2C-42CF-99F3-373369D7D801}"/>
                </a:ext>
              </a:extLst>
            </p:cNvPr>
            <p:cNvSpPr/>
            <p:nvPr/>
          </p:nvSpPr>
          <p:spPr>
            <a:xfrm>
              <a:off x="5789048" y="2235622"/>
              <a:ext cx="1260000" cy="24808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ko-KR" sz="1100" dirty="0" err="1">
                  <a:solidFill>
                    <a:sysClr val="windowText" lastClr="000000"/>
                  </a:solidFill>
                </a:rPr>
                <a:t>Softmax</a:t>
              </a:r>
              <a:endParaRPr kumimoji="1" lang="ko-KR" altLang="en-US" sz="110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93" name="직선 화살표 연결선 92">
            <a:extLst>
              <a:ext uri="{FF2B5EF4-FFF2-40B4-BE49-F238E27FC236}">
                <a16:creationId xmlns:a16="http://schemas.microsoft.com/office/drawing/2014/main" id="{8880A6E5-D4C5-48B7-A37F-DE7708D34029}"/>
              </a:ext>
            </a:extLst>
          </p:cNvPr>
          <p:cNvCxnSpPr/>
          <p:nvPr/>
        </p:nvCxnSpPr>
        <p:spPr>
          <a:xfrm flipV="1">
            <a:off x="8316822" y="4572003"/>
            <a:ext cx="0" cy="476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직선 화살표 연결선 137">
            <a:extLst>
              <a:ext uri="{FF2B5EF4-FFF2-40B4-BE49-F238E27FC236}">
                <a16:creationId xmlns:a16="http://schemas.microsoft.com/office/drawing/2014/main" id="{D10CF696-EFB1-414B-BA8D-E98A1FB281FF}"/>
              </a:ext>
            </a:extLst>
          </p:cNvPr>
          <p:cNvCxnSpPr>
            <a:cxnSpLocks/>
          </p:cNvCxnSpPr>
          <p:nvPr/>
        </p:nvCxnSpPr>
        <p:spPr>
          <a:xfrm flipV="1">
            <a:off x="8770912" y="4635632"/>
            <a:ext cx="672888" cy="3925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직선 화살표 연결선 138">
            <a:extLst>
              <a:ext uri="{FF2B5EF4-FFF2-40B4-BE49-F238E27FC236}">
                <a16:creationId xmlns:a16="http://schemas.microsoft.com/office/drawing/2014/main" id="{BBCB47CF-DFEF-4734-92E5-1B9DEE254A2B}"/>
              </a:ext>
            </a:extLst>
          </p:cNvPr>
          <p:cNvCxnSpPr>
            <a:cxnSpLocks/>
          </p:cNvCxnSpPr>
          <p:nvPr/>
        </p:nvCxnSpPr>
        <p:spPr>
          <a:xfrm flipH="1" flipV="1">
            <a:off x="7089996" y="4641635"/>
            <a:ext cx="721886" cy="3865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1713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>
            <a:spLocks/>
          </p:cNvSpPr>
          <p:nvPr/>
        </p:nvSpPr>
        <p:spPr>
          <a:xfrm>
            <a:off x="333374" y="100884"/>
            <a:ext cx="45574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4</a:t>
            </a:r>
            <a:r>
              <a:rPr lang="en-US" altLang="ko-KR" sz="2800" dirty="0">
                <a:uFillTx/>
              </a:rPr>
              <a:t>. Result</a:t>
            </a:r>
            <a:endParaRPr lang="ko-KR" altLang="en-US" sz="2800" dirty="0">
              <a:uFillTx/>
            </a:endParaRPr>
          </a:p>
        </p:txBody>
      </p:sp>
      <p:cxnSp>
        <p:nvCxnSpPr>
          <p:cNvPr id="105" name="직선 연결선 48"/>
          <p:cNvCxnSpPr/>
          <p:nvPr/>
        </p:nvCxnSpPr>
        <p:spPr>
          <a:xfrm>
            <a:off x="16042" y="639680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51"/>
          <p:cNvCxnSpPr/>
          <p:nvPr/>
        </p:nvCxnSpPr>
        <p:spPr>
          <a:xfrm flipH="1">
            <a:off x="11908109" y="11342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4440DEB-3976-754D-8F39-63C7842962CB}"/>
              </a:ext>
            </a:extLst>
          </p:cNvPr>
          <p:cNvSpPr txBox="1">
            <a:spLocks/>
          </p:cNvSpPr>
          <p:nvPr/>
        </p:nvSpPr>
        <p:spPr>
          <a:xfrm>
            <a:off x="530457" y="749673"/>
            <a:ext cx="45574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uFillTx/>
              </a:rPr>
              <a:t>4-1)</a:t>
            </a:r>
            <a:r>
              <a:rPr lang="ko-KR" altLang="en-US" sz="2000" dirty="0">
                <a:uFillTx/>
              </a:rPr>
              <a:t> </a:t>
            </a:r>
            <a:r>
              <a:rPr lang="en-US" altLang="ko-KR" sz="2000" dirty="0">
                <a:uFillTx/>
              </a:rPr>
              <a:t>Model Accuracy</a:t>
            </a:r>
            <a:endParaRPr lang="ko-KR" altLang="en-US" sz="2000" dirty="0">
              <a:uFillTx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72996289-EF3F-7842-BC80-2560C5287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500" y="1165937"/>
            <a:ext cx="7493000" cy="5457121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FDEA009D-2CCA-E544-9677-4294B27BC8AF}"/>
              </a:ext>
            </a:extLst>
          </p:cNvPr>
          <p:cNvSpPr txBox="1"/>
          <p:nvPr/>
        </p:nvSpPr>
        <p:spPr>
          <a:xfrm>
            <a:off x="9449840" y="5996935"/>
            <a:ext cx="1947109" cy="30777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kumimoji="1"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(# of Lane)</a:t>
            </a:r>
            <a:endParaRPr kumimoji="1" lang="ko-KR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2441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>
            <a:spLocks/>
          </p:cNvSpPr>
          <p:nvPr/>
        </p:nvSpPr>
        <p:spPr>
          <a:xfrm>
            <a:off x="333374" y="100884"/>
            <a:ext cx="45574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4</a:t>
            </a:r>
            <a:r>
              <a:rPr lang="en-US" altLang="ko-KR" sz="2800" dirty="0">
                <a:uFillTx/>
              </a:rPr>
              <a:t>. Result</a:t>
            </a:r>
            <a:endParaRPr lang="ko-KR" altLang="en-US" sz="2800" dirty="0">
              <a:uFillTx/>
            </a:endParaRPr>
          </a:p>
        </p:txBody>
      </p:sp>
      <p:cxnSp>
        <p:nvCxnSpPr>
          <p:cNvPr id="105" name="직선 연결선 48"/>
          <p:cNvCxnSpPr/>
          <p:nvPr/>
        </p:nvCxnSpPr>
        <p:spPr>
          <a:xfrm>
            <a:off x="16042" y="639680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51"/>
          <p:cNvCxnSpPr/>
          <p:nvPr/>
        </p:nvCxnSpPr>
        <p:spPr>
          <a:xfrm flipH="1">
            <a:off x="11908109" y="11342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AC38F5C3-F79A-764D-AA48-AEFDA0002C07}"/>
              </a:ext>
            </a:extLst>
          </p:cNvPr>
          <p:cNvGrpSpPr/>
          <p:nvPr/>
        </p:nvGrpSpPr>
        <p:grpSpPr>
          <a:xfrm>
            <a:off x="359736" y="2250554"/>
            <a:ext cx="11277600" cy="2356892"/>
            <a:chOff x="333374" y="2445950"/>
            <a:chExt cx="11277600" cy="2356892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CAFA0473-2F7D-CE4F-9CDF-BB3AF7B85E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3374" y="2445950"/>
              <a:ext cx="11277600" cy="2356892"/>
            </a:xfrm>
            <a:prstGeom prst="rect">
              <a:avLst/>
            </a:prstGeom>
          </p:spPr>
        </p:pic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92F43C0E-0C17-AE48-99F1-E6EF1FC1A3BA}"/>
                </a:ext>
              </a:extLst>
            </p:cNvPr>
            <p:cNvCxnSpPr/>
            <p:nvPr/>
          </p:nvCxnSpPr>
          <p:spPr>
            <a:xfrm>
              <a:off x="3671456" y="3726873"/>
              <a:ext cx="44334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CC99F717-959B-DB4B-A918-F2EDB14CD7BD}"/>
                </a:ext>
              </a:extLst>
            </p:cNvPr>
            <p:cNvCxnSpPr/>
            <p:nvPr/>
          </p:nvCxnSpPr>
          <p:spPr>
            <a:xfrm>
              <a:off x="6345383" y="3713019"/>
              <a:ext cx="44334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AF31A876-A9A7-FA49-AFB9-A634185879F5}"/>
                </a:ext>
              </a:extLst>
            </p:cNvPr>
            <p:cNvCxnSpPr/>
            <p:nvPr/>
          </p:nvCxnSpPr>
          <p:spPr>
            <a:xfrm>
              <a:off x="9019310" y="3657602"/>
              <a:ext cx="44334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B4440DEB-3976-754D-8F39-63C7842962CB}"/>
              </a:ext>
            </a:extLst>
          </p:cNvPr>
          <p:cNvSpPr txBox="1">
            <a:spLocks/>
          </p:cNvSpPr>
          <p:nvPr/>
        </p:nvSpPr>
        <p:spPr>
          <a:xfrm>
            <a:off x="530457" y="749673"/>
            <a:ext cx="45574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uFillTx/>
              </a:rPr>
              <a:t>4-2)</a:t>
            </a:r>
            <a:r>
              <a:rPr lang="ko-KR" altLang="en-US" sz="2000" dirty="0">
                <a:uFillTx/>
              </a:rPr>
              <a:t> 기대 수익률 계산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FD6141-7F6C-CC40-A93A-20DC3B41AE93}"/>
              </a:ext>
            </a:extLst>
          </p:cNvPr>
          <p:cNvSpPr txBox="1"/>
          <p:nvPr/>
        </p:nvSpPr>
        <p:spPr>
          <a:xfrm>
            <a:off x="6146800" y="3613570"/>
            <a:ext cx="850900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200" dirty="0"/>
              <a:t>Find MAX</a:t>
            </a:r>
            <a:endParaRPr kumimoji="1" lang="ko-KR" alt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BC34FA-EA0A-BD46-B30E-95B32957B7BB}"/>
              </a:ext>
            </a:extLst>
          </p:cNvPr>
          <p:cNvSpPr txBox="1"/>
          <p:nvPr/>
        </p:nvSpPr>
        <p:spPr>
          <a:xfrm>
            <a:off x="8867294" y="3600869"/>
            <a:ext cx="850900" cy="27699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200" dirty="0"/>
              <a:t>Label</a:t>
            </a:r>
            <a:endParaRPr kumimoji="1"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262729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>
            <a:spLocks/>
          </p:cNvSpPr>
          <p:nvPr/>
        </p:nvSpPr>
        <p:spPr>
          <a:xfrm>
            <a:off x="333374" y="100884"/>
            <a:ext cx="45574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4</a:t>
            </a:r>
            <a:r>
              <a:rPr lang="en-US" altLang="ko-KR" sz="2800" dirty="0">
                <a:uFillTx/>
              </a:rPr>
              <a:t>. Result</a:t>
            </a:r>
            <a:endParaRPr lang="ko-KR" altLang="en-US" sz="2800" dirty="0">
              <a:uFillTx/>
            </a:endParaRPr>
          </a:p>
        </p:txBody>
      </p:sp>
      <p:cxnSp>
        <p:nvCxnSpPr>
          <p:cNvPr id="105" name="직선 연결선 48"/>
          <p:cNvCxnSpPr/>
          <p:nvPr/>
        </p:nvCxnSpPr>
        <p:spPr>
          <a:xfrm>
            <a:off x="16042" y="639680"/>
            <a:ext cx="11964988" cy="0"/>
          </a:xfrm>
          <a:prstGeom prst="line">
            <a:avLst/>
          </a:prstGeom>
          <a:ln w="22225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51"/>
          <p:cNvCxnSpPr/>
          <p:nvPr/>
        </p:nvCxnSpPr>
        <p:spPr>
          <a:xfrm flipH="1">
            <a:off x="11908109" y="113424"/>
            <a:ext cx="4658" cy="537518"/>
          </a:xfrm>
          <a:prstGeom prst="line">
            <a:avLst/>
          </a:prstGeom>
          <a:ln w="152400">
            <a:solidFill>
              <a:srgbClr val="5E97E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>
            <a:extLst>
              <a:ext uri="{FF2B5EF4-FFF2-40B4-BE49-F238E27FC236}">
                <a16:creationId xmlns:a16="http://schemas.microsoft.com/office/drawing/2014/main" id="{EC35572F-F487-B84B-9279-BC42FCA05B8C}"/>
              </a:ext>
            </a:extLst>
          </p:cNvPr>
          <p:cNvGrpSpPr/>
          <p:nvPr/>
        </p:nvGrpSpPr>
        <p:grpSpPr>
          <a:xfrm>
            <a:off x="1392121" y="1019908"/>
            <a:ext cx="10576328" cy="5298341"/>
            <a:chOff x="1181100" y="539750"/>
            <a:chExt cx="11534801" cy="5778500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05DEF333-C276-054A-8AB2-40FA80177D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81100" y="539750"/>
              <a:ext cx="9829800" cy="57785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A84251B-2A3B-C54F-AFBE-A7772C74ED1F}"/>
                </a:ext>
              </a:extLst>
            </p:cNvPr>
            <p:cNvSpPr txBox="1"/>
            <p:nvPr/>
          </p:nvSpPr>
          <p:spPr>
            <a:xfrm>
              <a:off x="10592336" y="5289122"/>
              <a:ext cx="2123565" cy="335669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r>
                <a:rPr kumimoji="1" lang="en-US" altLang="ko-KR" sz="14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(# of Lane)</a:t>
              </a:r>
              <a:endParaRPr kumimoji="1" lang="ko-KR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58FD807-36D7-2B4F-B37E-21E483954A6F}"/>
              </a:ext>
            </a:extLst>
          </p:cNvPr>
          <p:cNvSpPr txBox="1">
            <a:spLocks/>
          </p:cNvSpPr>
          <p:nvPr/>
        </p:nvSpPr>
        <p:spPr>
          <a:xfrm>
            <a:off x="530457" y="749673"/>
            <a:ext cx="45574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uFillTx/>
              </a:rPr>
              <a:t>4-3)</a:t>
            </a:r>
            <a:r>
              <a:rPr lang="ko-KR" altLang="en-US" sz="2000" dirty="0">
                <a:uFillTx/>
              </a:rPr>
              <a:t> 기대 수익률</a:t>
            </a:r>
          </a:p>
        </p:txBody>
      </p:sp>
    </p:spTree>
    <p:extLst>
      <p:ext uri="{BB962C8B-B14F-4D97-AF65-F5344CB8AC3E}">
        <p14:creationId xmlns:p14="http://schemas.microsoft.com/office/powerpoint/2010/main" val="257218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1440</TotalTime>
  <Words>935</Words>
  <Application>Microsoft Macintosh PowerPoint</Application>
  <PresentationFormat>와이드스크린</PresentationFormat>
  <Paragraphs>141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Nanum Gothic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ece</dc:creator>
  <cp:lastModifiedBy>Microsoft Office User</cp:lastModifiedBy>
  <cp:revision>388</cp:revision>
  <dcterms:created xsi:type="dcterms:W3CDTF">2019-07-24T23:07:58Z</dcterms:created>
  <dcterms:modified xsi:type="dcterms:W3CDTF">2019-12-17T04:30:09Z</dcterms:modified>
</cp:coreProperties>
</file>

<file path=docProps/thumbnail.jpeg>
</file>